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3"/>
  </p:notesMasterIdLst>
  <p:handoutMasterIdLst>
    <p:handoutMasterId r:id="rId44"/>
  </p:handoutMasterIdLst>
  <p:sldIdLst>
    <p:sldId id="256" r:id="rId2"/>
    <p:sldId id="376" r:id="rId3"/>
    <p:sldId id="377" r:id="rId4"/>
    <p:sldId id="378" r:id="rId5"/>
    <p:sldId id="379" r:id="rId6"/>
    <p:sldId id="380" r:id="rId7"/>
    <p:sldId id="381" r:id="rId8"/>
    <p:sldId id="382" r:id="rId9"/>
    <p:sldId id="383" r:id="rId10"/>
    <p:sldId id="384" r:id="rId11"/>
    <p:sldId id="409" r:id="rId12"/>
    <p:sldId id="410" r:id="rId13"/>
    <p:sldId id="387" r:id="rId14"/>
    <p:sldId id="388" r:id="rId15"/>
    <p:sldId id="401" r:id="rId16"/>
    <p:sldId id="402" r:id="rId17"/>
    <p:sldId id="389" r:id="rId18"/>
    <p:sldId id="346" r:id="rId19"/>
    <p:sldId id="391" r:id="rId20"/>
    <p:sldId id="407" r:id="rId21"/>
    <p:sldId id="319" r:id="rId22"/>
    <p:sldId id="393" r:id="rId23"/>
    <p:sldId id="394" r:id="rId24"/>
    <p:sldId id="395" r:id="rId25"/>
    <p:sldId id="397" r:id="rId26"/>
    <p:sldId id="398" r:id="rId27"/>
    <p:sldId id="349" r:id="rId28"/>
    <p:sldId id="348" r:id="rId29"/>
    <p:sldId id="350" r:id="rId30"/>
    <p:sldId id="356" r:id="rId31"/>
    <p:sldId id="363" r:id="rId32"/>
    <p:sldId id="353" r:id="rId33"/>
    <p:sldId id="364" r:id="rId34"/>
    <p:sldId id="365" r:id="rId35"/>
    <p:sldId id="366" r:id="rId36"/>
    <p:sldId id="367" r:id="rId37"/>
    <p:sldId id="368" r:id="rId38"/>
    <p:sldId id="373" r:id="rId39"/>
    <p:sldId id="400" r:id="rId40"/>
    <p:sldId id="399" r:id="rId41"/>
    <p:sldId id="375" r:id="rId4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6" autoAdjust="0"/>
    <p:restoredTop sz="94673" autoAdjust="0"/>
  </p:normalViewPr>
  <p:slideViewPr>
    <p:cSldViewPr>
      <p:cViewPr varScale="1">
        <p:scale>
          <a:sx n="126" d="100"/>
          <a:sy n="126" d="100"/>
        </p:scale>
        <p:origin x="-118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00" d="100"/>
          <a:sy n="100" d="100"/>
        </p:scale>
        <p:origin x="-3492" y="-9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2972421" cy="465138"/>
          </a:xfrm>
          <a:prstGeom prst="rect">
            <a:avLst/>
          </a:prstGeom>
        </p:spPr>
        <p:txBody>
          <a:bodyPr vert="horz" lIns="90818" tIns="45409" rIns="90818" bIns="45409" rtlCol="0"/>
          <a:lstStyle>
            <a:lvl1pPr algn="l">
              <a:defRPr sz="1200"/>
            </a:lvl1pPr>
          </a:lstStyle>
          <a:p>
            <a:endParaRPr lang="en-US" dirty="0"/>
          </a:p>
        </p:txBody>
      </p:sp>
      <p:sp>
        <p:nvSpPr>
          <p:cNvPr id="3" name="Date Placeholder 2"/>
          <p:cNvSpPr>
            <a:spLocks noGrp="1"/>
          </p:cNvSpPr>
          <p:nvPr>
            <p:ph type="dt" sz="quarter" idx="1"/>
          </p:nvPr>
        </p:nvSpPr>
        <p:spPr>
          <a:xfrm>
            <a:off x="3884029" y="0"/>
            <a:ext cx="2972421" cy="465138"/>
          </a:xfrm>
          <a:prstGeom prst="rect">
            <a:avLst/>
          </a:prstGeom>
        </p:spPr>
        <p:txBody>
          <a:bodyPr vert="horz" lIns="90818" tIns="45409" rIns="90818" bIns="45409" rtlCol="0"/>
          <a:lstStyle>
            <a:lvl1pPr algn="r">
              <a:defRPr sz="1200"/>
            </a:lvl1pPr>
          </a:lstStyle>
          <a:p>
            <a:r>
              <a:rPr lang="en-US" dirty="0" smtClean="0"/>
              <a:t>October 25</a:t>
            </a:r>
            <a:r>
              <a:rPr lang="en-US" dirty="0" smtClean="0"/>
              <a:t>, </a:t>
            </a:r>
            <a:r>
              <a:rPr lang="en-US" dirty="0" smtClean="0"/>
              <a:t>2013</a:t>
            </a:r>
            <a:endParaRPr lang="en-US" dirty="0"/>
          </a:p>
        </p:txBody>
      </p:sp>
      <p:sp>
        <p:nvSpPr>
          <p:cNvPr id="4" name="Footer Placeholder 3"/>
          <p:cNvSpPr>
            <a:spLocks noGrp="1"/>
          </p:cNvSpPr>
          <p:nvPr>
            <p:ph type="ftr" sz="quarter" idx="2"/>
          </p:nvPr>
        </p:nvSpPr>
        <p:spPr>
          <a:xfrm>
            <a:off x="4" y="8829676"/>
            <a:ext cx="2972421" cy="465138"/>
          </a:xfrm>
          <a:prstGeom prst="rect">
            <a:avLst/>
          </a:prstGeom>
        </p:spPr>
        <p:txBody>
          <a:bodyPr vert="horz" lIns="90818" tIns="45409" rIns="90818" bIns="4540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029" y="8829676"/>
            <a:ext cx="2972421" cy="465138"/>
          </a:xfrm>
          <a:prstGeom prst="rect">
            <a:avLst/>
          </a:prstGeom>
        </p:spPr>
        <p:txBody>
          <a:bodyPr vert="horz" lIns="90818" tIns="45409" rIns="90818" bIns="45409" rtlCol="0" anchor="b"/>
          <a:lstStyle>
            <a:lvl1pPr algn="r">
              <a:defRPr sz="1200"/>
            </a:lvl1pPr>
          </a:lstStyle>
          <a:p>
            <a:fld id="{230264C0-64D4-4A21-B67B-06ECEC719369}" type="slidenum">
              <a:rPr lang="en-US" smtClean="0"/>
              <a:pPr/>
              <a:t>‹#›</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174" y="8844764"/>
            <a:ext cx="1267239" cy="458747"/>
          </a:xfrm>
          <a:prstGeom prst="rect">
            <a:avLst/>
          </a:prstGeom>
        </p:spPr>
      </p:pic>
    </p:spTree>
    <p:extLst>
      <p:ext uri="{BB962C8B-B14F-4D97-AF65-F5344CB8AC3E}">
        <p14:creationId xmlns:p14="http://schemas.microsoft.com/office/powerpoint/2010/main" val="753648183"/>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4820"/>
          </a:xfrm>
          <a:prstGeom prst="rect">
            <a:avLst/>
          </a:prstGeom>
        </p:spPr>
        <p:txBody>
          <a:bodyPr vert="horz" lIns="92528" tIns="46264" rIns="92528" bIns="46264" rtlCol="0"/>
          <a:lstStyle>
            <a:lvl1pPr algn="l">
              <a:defRPr sz="1200"/>
            </a:lvl1pPr>
          </a:lstStyle>
          <a:p>
            <a:endParaRPr lang="en-US" dirty="0"/>
          </a:p>
        </p:txBody>
      </p:sp>
      <p:sp>
        <p:nvSpPr>
          <p:cNvPr id="3" name="Date Placeholder 2"/>
          <p:cNvSpPr>
            <a:spLocks noGrp="1"/>
          </p:cNvSpPr>
          <p:nvPr>
            <p:ph type="dt" idx="1"/>
          </p:nvPr>
        </p:nvSpPr>
        <p:spPr>
          <a:xfrm>
            <a:off x="3884614" y="1"/>
            <a:ext cx="2971800" cy="464820"/>
          </a:xfrm>
          <a:prstGeom prst="rect">
            <a:avLst/>
          </a:prstGeom>
        </p:spPr>
        <p:txBody>
          <a:bodyPr vert="horz" lIns="92528" tIns="46264" rIns="92528" bIns="46264" rtlCol="0"/>
          <a:lstStyle>
            <a:lvl1pPr algn="r">
              <a:defRPr sz="1200"/>
            </a:lvl1pPr>
          </a:lstStyle>
          <a:p>
            <a:r>
              <a:rPr lang="en-US" dirty="0" smtClean="0"/>
              <a:t>9/29/2010</a:t>
            </a:r>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528" tIns="46264" rIns="92528" bIns="46264" rtlCol="0" anchor="ctr"/>
          <a:lstStyle/>
          <a:p>
            <a:endParaRPr lang="en-US" dirty="0"/>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528" tIns="46264" rIns="92528" bIns="4626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9"/>
            <a:ext cx="2971800" cy="464820"/>
          </a:xfrm>
          <a:prstGeom prst="rect">
            <a:avLst/>
          </a:prstGeom>
        </p:spPr>
        <p:txBody>
          <a:bodyPr vert="horz" lIns="92528" tIns="46264" rIns="92528" bIns="4626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8829969"/>
            <a:ext cx="2971800" cy="464820"/>
          </a:xfrm>
          <a:prstGeom prst="rect">
            <a:avLst/>
          </a:prstGeom>
        </p:spPr>
        <p:txBody>
          <a:bodyPr vert="horz" lIns="92528" tIns="46264" rIns="92528" bIns="46264" rtlCol="0" anchor="b"/>
          <a:lstStyle>
            <a:lvl1pPr algn="r">
              <a:defRPr sz="1200"/>
            </a:lvl1pPr>
          </a:lstStyle>
          <a:p>
            <a:fld id="{A6D97C77-B104-4799-80CC-5A1C180D17E0}" type="slidenum">
              <a:rPr lang="en-US" smtClean="0"/>
              <a:pPr/>
              <a:t>‹#›</a:t>
            </a:fld>
            <a:endParaRPr lang="en-US" dirty="0"/>
          </a:p>
        </p:txBody>
      </p:sp>
    </p:spTree>
    <p:extLst>
      <p:ext uri="{BB962C8B-B14F-4D97-AF65-F5344CB8AC3E}">
        <p14:creationId xmlns:p14="http://schemas.microsoft.com/office/powerpoint/2010/main" val="1158930292"/>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5" name="Header Placeholder 4"/>
          <p:cNvSpPr>
            <a:spLocks noGrp="1"/>
          </p:cNvSpPr>
          <p:nvPr>
            <p:ph type="hdr" sz="quarter" idx="11"/>
          </p:nvPr>
        </p:nvSpPr>
        <p:spPr/>
        <p:txBody>
          <a:bodyPr/>
          <a:lstStyle/>
          <a:p>
            <a:endParaRPr lang="en-US" dirty="0"/>
          </a:p>
        </p:txBody>
      </p:sp>
      <p:sp>
        <p:nvSpPr>
          <p:cNvPr id="6" name="Date Placeholder 5"/>
          <p:cNvSpPr>
            <a:spLocks noGrp="1"/>
          </p:cNvSpPr>
          <p:nvPr>
            <p:ph type="dt" idx="12"/>
          </p:nvPr>
        </p:nvSpPr>
        <p:spPr/>
        <p:txBody>
          <a:bodyPr/>
          <a:lstStyle/>
          <a:p>
            <a:r>
              <a:rPr lang="en-US" dirty="0" smtClean="0"/>
              <a:t>9/29/2010</a:t>
            </a:r>
            <a:endParaRPr lang="en-US" dirty="0"/>
          </a:p>
        </p:txBody>
      </p:sp>
      <p:sp>
        <p:nvSpPr>
          <p:cNvPr id="7" name="Slide Number Placeholder 6"/>
          <p:cNvSpPr>
            <a:spLocks noGrp="1"/>
          </p:cNvSpPr>
          <p:nvPr>
            <p:ph type="sldNum" sz="quarter" idx="13"/>
          </p:nvPr>
        </p:nvSpPr>
        <p:spPr/>
        <p:txBody>
          <a:bodyPr/>
          <a:lstStyle/>
          <a:p>
            <a:fld id="{A6D97C77-B104-4799-80CC-5A1C180D17E0}"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Header Placeholder 4"/>
          <p:cNvSpPr>
            <a:spLocks noGrp="1"/>
          </p:cNvSpPr>
          <p:nvPr>
            <p:ph type="hdr" sz="quarter" idx="11"/>
          </p:nvPr>
        </p:nvSpPr>
        <p:spPr/>
        <p:txBody>
          <a:bodyPr/>
          <a:lstStyle/>
          <a:p>
            <a:endParaRPr lang="en-US" dirty="0"/>
          </a:p>
        </p:txBody>
      </p:sp>
      <p:sp>
        <p:nvSpPr>
          <p:cNvPr id="6" name="Date Placeholder 5"/>
          <p:cNvSpPr>
            <a:spLocks noGrp="1"/>
          </p:cNvSpPr>
          <p:nvPr>
            <p:ph type="dt" idx="12"/>
          </p:nvPr>
        </p:nvSpPr>
        <p:spPr/>
        <p:txBody>
          <a:bodyPr/>
          <a:lstStyle/>
          <a:p>
            <a:r>
              <a:rPr lang="en-US" dirty="0" smtClean="0"/>
              <a:t>9/29/2010</a:t>
            </a:r>
            <a:endParaRPr lang="en-US" dirty="0"/>
          </a:p>
        </p:txBody>
      </p:sp>
      <p:sp>
        <p:nvSpPr>
          <p:cNvPr id="7" name="Slide Number Placeholder 6"/>
          <p:cNvSpPr>
            <a:spLocks noGrp="1"/>
          </p:cNvSpPr>
          <p:nvPr>
            <p:ph type="sldNum" sz="quarter" idx="13"/>
          </p:nvPr>
        </p:nvSpPr>
        <p:spPr/>
        <p:txBody>
          <a:bodyPr/>
          <a:lstStyle/>
          <a:p>
            <a:fld id="{A6D97C77-B104-4799-80CC-5A1C180D17E0}"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5" name="Header Placeholder 4"/>
          <p:cNvSpPr>
            <a:spLocks noGrp="1"/>
          </p:cNvSpPr>
          <p:nvPr>
            <p:ph type="hdr" sz="quarter" idx="11"/>
          </p:nvPr>
        </p:nvSpPr>
        <p:spPr/>
        <p:txBody>
          <a:bodyPr/>
          <a:lstStyle/>
          <a:p>
            <a:endParaRPr lang="en-US" dirty="0"/>
          </a:p>
        </p:txBody>
      </p:sp>
      <p:sp>
        <p:nvSpPr>
          <p:cNvPr id="6" name="Date Placeholder 5"/>
          <p:cNvSpPr>
            <a:spLocks noGrp="1"/>
          </p:cNvSpPr>
          <p:nvPr>
            <p:ph type="dt" idx="12"/>
          </p:nvPr>
        </p:nvSpPr>
        <p:spPr/>
        <p:txBody>
          <a:bodyPr/>
          <a:lstStyle/>
          <a:p>
            <a:r>
              <a:rPr lang="en-US" dirty="0" smtClean="0"/>
              <a:t>9/29/2010</a:t>
            </a:r>
            <a:endParaRPr lang="en-US" dirty="0"/>
          </a:p>
        </p:txBody>
      </p:sp>
      <p:sp>
        <p:nvSpPr>
          <p:cNvPr id="7" name="Slide Number Placeholder 6"/>
          <p:cNvSpPr>
            <a:spLocks noGrp="1"/>
          </p:cNvSpPr>
          <p:nvPr>
            <p:ph type="sldNum" sz="quarter" idx="13"/>
          </p:nvPr>
        </p:nvSpPr>
        <p:spPr/>
        <p:txBody>
          <a:bodyPr/>
          <a:lstStyle/>
          <a:p>
            <a:fld id="{A6D97C77-B104-4799-80CC-5A1C180D17E0}" type="slidenum">
              <a:rPr lang="en-US" smtClean="0"/>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5" name="Header Placeholder 4"/>
          <p:cNvSpPr>
            <a:spLocks noGrp="1"/>
          </p:cNvSpPr>
          <p:nvPr>
            <p:ph type="hdr" sz="quarter" idx="11"/>
          </p:nvPr>
        </p:nvSpPr>
        <p:spPr/>
        <p:txBody>
          <a:bodyPr/>
          <a:lstStyle/>
          <a:p>
            <a:endParaRPr lang="en-US" dirty="0"/>
          </a:p>
        </p:txBody>
      </p:sp>
      <p:sp>
        <p:nvSpPr>
          <p:cNvPr id="6" name="Date Placeholder 5"/>
          <p:cNvSpPr>
            <a:spLocks noGrp="1"/>
          </p:cNvSpPr>
          <p:nvPr>
            <p:ph type="dt" idx="12"/>
          </p:nvPr>
        </p:nvSpPr>
        <p:spPr/>
        <p:txBody>
          <a:bodyPr/>
          <a:lstStyle/>
          <a:p>
            <a:r>
              <a:rPr lang="en-US" dirty="0" smtClean="0"/>
              <a:t>9/29/2010</a:t>
            </a:r>
            <a:endParaRPr lang="en-US" dirty="0"/>
          </a:p>
        </p:txBody>
      </p:sp>
      <p:sp>
        <p:nvSpPr>
          <p:cNvPr id="7" name="Slide Number Placeholder 6"/>
          <p:cNvSpPr>
            <a:spLocks noGrp="1"/>
          </p:cNvSpPr>
          <p:nvPr>
            <p:ph type="sldNum" sz="quarter" idx="13"/>
          </p:nvPr>
        </p:nvSpPr>
        <p:spPr/>
        <p:txBody>
          <a:bodyPr/>
          <a:lstStyle/>
          <a:p>
            <a:fld id="{A6D97C77-B104-4799-80CC-5A1C180D17E0}" type="slidenum">
              <a:rPr lang="en-US" smtClean="0"/>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5" name="Header Placeholder 4"/>
          <p:cNvSpPr>
            <a:spLocks noGrp="1"/>
          </p:cNvSpPr>
          <p:nvPr>
            <p:ph type="hdr" sz="quarter" idx="11"/>
          </p:nvPr>
        </p:nvSpPr>
        <p:spPr/>
        <p:txBody>
          <a:bodyPr/>
          <a:lstStyle/>
          <a:p>
            <a:endParaRPr lang="en-US" dirty="0"/>
          </a:p>
        </p:txBody>
      </p:sp>
      <p:sp>
        <p:nvSpPr>
          <p:cNvPr id="6" name="Date Placeholder 5"/>
          <p:cNvSpPr>
            <a:spLocks noGrp="1"/>
          </p:cNvSpPr>
          <p:nvPr>
            <p:ph type="dt" idx="12"/>
          </p:nvPr>
        </p:nvSpPr>
        <p:spPr/>
        <p:txBody>
          <a:bodyPr/>
          <a:lstStyle/>
          <a:p>
            <a:r>
              <a:rPr lang="en-US" dirty="0" smtClean="0"/>
              <a:t>9/29/2010</a:t>
            </a:r>
            <a:endParaRPr lang="en-US" dirty="0"/>
          </a:p>
        </p:txBody>
      </p:sp>
      <p:sp>
        <p:nvSpPr>
          <p:cNvPr id="7" name="Slide Number Placeholder 6"/>
          <p:cNvSpPr>
            <a:spLocks noGrp="1"/>
          </p:cNvSpPr>
          <p:nvPr>
            <p:ph type="sldNum" sz="quarter" idx="13"/>
          </p:nvPr>
        </p:nvSpPr>
        <p:spPr/>
        <p:txBody>
          <a:bodyPr/>
          <a:lstStyle/>
          <a:p>
            <a:fld id="{A6D97C77-B104-4799-80CC-5A1C180D17E0}" type="slidenum">
              <a:rPr lang="en-US" smtClean="0"/>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5" name="Header Placeholder 4"/>
          <p:cNvSpPr>
            <a:spLocks noGrp="1"/>
          </p:cNvSpPr>
          <p:nvPr>
            <p:ph type="hdr" sz="quarter" idx="11"/>
          </p:nvPr>
        </p:nvSpPr>
        <p:spPr/>
        <p:txBody>
          <a:bodyPr/>
          <a:lstStyle/>
          <a:p>
            <a:endParaRPr lang="en-US" dirty="0"/>
          </a:p>
        </p:txBody>
      </p:sp>
      <p:sp>
        <p:nvSpPr>
          <p:cNvPr id="6" name="Date Placeholder 5"/>
          <p:cNvSpPr>
            <a:spLocks noGrp="1"/>
          </p:cNvSpPr>
          <p:nvPr>
            <p:ph type="dt" idx="12"/>
          </p:nvPr>
        </p:nvSpPr>
        <p:spPr/>
        <p:txBody>
          <a:bodyPr/>
          <a:lstStyle/>
          <a:p>
            <a:r>
              <a:rPr lang="en-US" dirty="0" smtClean="0"/>
              <a:t>9/29/2010</a:t>
            </a:r>
            <a:endParaRPr lang="en-US" dirty="0"/>
          </a:p>
        </p:txBody>
      </p:sp>
      <p:sp>
        <p:nvSpPr>
          <p:cNvPr id="7" name="Slide Number Placeholder 6"/>
          <p:cNvSpPr>
            <a:spLocks noGrp="1"/>
          </p:cNvSpPr>
          <p:nvPr>
            <p:ph type="sldNum" sz="quarter" idx="13"/>
          </p:nvPr>
        </p:nvSpPr>
        <p:spPr/>
        <p:txBody>
          <a:bodyPr/>
          <a:lstStyle/>
          <a:p>
            <a:fld id="{A6D97C77-B104-4799-80CC-5A1C180D17E0}" type="slidenum">
              <a:rPr lang="en-US" smtClean="0"/>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Header Placeholder 4"/>
          <p:cNvSpPr>
            <a:spLocks noGrp="1"/>
          </p:cNvSpPr>
          <p:nvPr>
            <p:ph type="hdr" sz="quarter" idx="11"/>
          </p:nvPr>
        </p:nvSpPr>
        <p:spPr/>
        <p:txBody>
          <a:bodyPr/>
          <a:lstStyle/>
          <a:p>
            <a:endParaRPr lang="en-US" dirty="0"/>
          </a:p>
        </p:txBody>
      </p:sp>
      <p:sp>
        <p:nvSpPr>
          <p:cNvPr id="6" name="Date Placeholder 5"/>
          <p:cNvSpPr>
            <a:spLocks noGrp="1"/>
          </p:cNvSpPr>
          <p:nvPr>
            <p:ph type="dt" idx="12"/>
          </p:nvPr>
        </p:nvSpPr>
        <p:spPr/>
        <p:txBody>
          <a:bodyPr/>
          <a:lstStyle/>
          <a:p>
            <a:r>
              <a:rPr lang="en-US" dirty="0" smtClean="0"/>
              <a:t>9/29/2010</a:t>
            </a:r>
            <a:endParaRPr lang="en-US" dirty="0"/>
          </a:p>
        </p:txBody>
      </p:sp>
      <p:sp>
        <p:nvSpPr>
          <p:cNvPr id="7" name="Slide Number Placeholder 6"/>
          <p:cNvSpPr>
            <a:spLocks noGrp="1"/>
          </p:cNvSpPr>
          <p:nvPr>
            <p:ph type="sldNum" sz="quarter" idx="13"/>
          </p:nvPr>
        </p:nvSpPr>
        <p:spPr/>
        <p:txBody>
          <a:bodyPr/>
          <a:lstStyle/>
          <a:p>
            <a:fld id="{A6D97C77-B104-4799-80CC-5A1C180D17E0}" type="slidenum">
              <a:rPr lang="en-US" smtClean="0"/>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5" name="Header Placeholder 4"/>
          <p:cNvSpPr>
            <a:spLocks noGrp="1"/>
          </p:cNvSpPr>
          <p:nvPr>
            <p:ph type="hdr" sz="quarter" idx="11"/>
          </p:nvPr>
        </p:nvSpPr>
        <p:spPr/>
        <p:txBody>
          <a:bodyPr/>
          <a:lstStyle/>
          <a:p>
            <a:endParaRPr lang="en-US" dirty="0"/>
          </a:p>
        </p:txBody>
      </p:sp>
      <p:sp>
        <p:nvSpPr>
          <p:cNvPr id="6" name="Date Placeholder 5"/>
          <p:cNvSpPr>
            <a:spLocks noGrp="1"/>
          </p:cNvSpPr>
          <p:nvPr>
            <p:ph type="dt" idx="12"/>
          </p:nvPr>
        </p:nvSpPr>
        <p:spPr/>
        <p:txBody>
          <a:bodyPr/>
          <a:lstStyle/>
          <a:p>
            <a:r>
              <a:rPr lang="en-US" dirty="0" smtClean="0"/>
              <a:t>9/29/2010</a:t>
            </a:r>
            <a:endParaRPr lang="en-US" dirty="0"/>
          </a:p>
        </p:txBody>
      </p:sp>
      <p:sp>
        <p:nvSpPr>
          <p:cNvPr id="7" name="Slide Number Placeholder 6"/>
          <p:cNvSpPr>
            <a:spLocks noGrp="1"/>
          </p:cNvSpPr>
          <p:nvPr>
            <p:ph type="sldNum" sz="quarter" idx="13"/>
          </p:nvPr>
        </p:nvSpPr>
        <p:spPr/>
        <p:txBody>
          <a:bodyPr/>
          <a:lstStyle/>
          <a:p>
            <a:fld id="{A6D97C77-B104-4799-80CC-5A1C180D17E0}" type="slidenum">
              <a:rPr lang="en-US" smtClean="0"/>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5" name="Header Placeholder 4"/>
          <p:cNvSpPr>
            <a:spLocks noGrp="1"/>
          </p:cNvSpPr>
          <p:nvPr>
            <p:ph type="hdr" sz="quarter" idx="11"/>
          </p:nvPr>
        </p:nvSpPr>
        <p:spPr/>
        <p:txBody>
          <a:bodyPr/>
          <a:lstStyle/>
          <a:p>
            <a:endParaRPr lang="en-US" dirty="0"/>
          </a:p>
        </p:txBody>
      </p:sp>
      <p:sp>
        <p:nvSpPr>
          <p:cNvPr id="6" name="Date Placeholder 5"/>
          <p:cNvSpPr>
            <a:spLocks noGrp="1"/>
          </p:cNvSpPr>
          <p:nvPr>
            <p:ph type="dt" idx="12"/>
          </p:nvPr>
        </p:nvSpPr>
        <p:spPr/>
        <p:txBody>
          <a:bodyPr/>
          <a:lstStyle/>
          <a:p>
            <a:r>
              <a:rPr lang="en-US" dirty="0" smtClean="0"/>
              <a:t>9/29/2010</a:t>
            </a:r>
            <a:endParaRPr lang="en-US" dirty="0"/>
          </a:p>
        </p:txBody>
      </p:sp>
      <p:sp>
        <p:nvSpPr>
          <p:cNvPr id="7" name="Slide Number Placeholder 6"/>
          <p:cNvSpPr>
            <a:spLocks noGrp="1"/>
          </p:cNvSpPr>
          <p:nvPr>
            <p:ph type="sldNum" sz="quarter" idx="13"/>
          </p:nvPr>
        </p:nvSpPr>
        <p:spPr/>
        <p:txBody>
          <a:bodyPr/>
          <a:lstStyle/>
          <a:p>
            <a:fld id="{A6D97C77-B104-4799-80CC-5A1C180D17E0}" type="slidenum">
              <a:rPr lang="en-US" smtClean="0"/>
              <a:pPr/>
              <a:t>20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5" name="Header Placeholder 4"/>
          <p:cNvSpPr>
            <a:spLocks noGrp="1"/>
          </p:cNvSpPr>
          <p:nvPr>
            <p:ph type="hdr" sz="quarter" idx="11"/>
          </p:nvPr>
        </p:nvSpPr>
        <p:spPr/>
        <p:txBody>
          <a:bodyPr/>
          <a:lstStyle/>
          <a:p>
            <a:endParaRPr lang="en-US" dirty="0"/>
          </a:p>
        </p:txBody>
      </p:sp>
      <p:sp>
        <p:nvSpPr>
          <p:cNvPr id="6" name="Date Placeholder 5"/>
          <p:cNvSpPr>
            <a:spLocks noGrp="1"/>
          </p:cNvSpPr>
          <p:nvPr>
            <p:ph type="dt" idx="12"/>
          </p:nvPr>
        </p:nvSpPr>
        <p:spPr/>
        <p:txBody>
          <a:bodyPr/>
          <a:lstStyle/>
          <a:p>
            <a:r>
              <a:rPr lang="en-US" dirty="0" smtClean="0"/>
              <a:t>9/29/2010</a:t>
            </a:r>
            <a:endParaRPr lang="en-US" dirty="0"/>
          </a:p>
        </p:txBody>
      </p:sp>
      <p:sp>
        <p:nvSpPr>
          <p:cNvPr id="7" name="Slide Number Placeholder 6"/>
          <p:cNvSpPr>
            <a:spLocks noGrp="1"/>
          </p:cNvSpPr>
          <p:nvPr>
            <p:ph type="sldNum" sz="quarter" idx="13"/>
          </p:nvPr>
        </p:nvSpPr>
        <p:spPr/>
        <p:txBody>
          <a:bodyPr/>
          <a:lstStyle/>
          <a:p>
            <a:fld id="{A6D97C77-B104-4799-80CC-5A1C180D17E0}" type="slidenum">
              <a:rPr lang="en-US" smtClean="0"/>
              <a:pPr/>
              <a:t>21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Header Placeholder 4"/>
          <p:cNvSpPr>
            <a:spLocks noGrp="1"/>
          </p:cNvSpPr>
          <p:nvPr>
            <p:ph type="hdr" sz="quarter" idx="11"/>
          </p:nvPr>
        </p:nvSpPr>
        <p:spPr/>
        <p:txBody>
          <a:bodyPr/>
          <a:lstStyle/>
          <a:p>
            <a:endParaRPr lang="en-US" dirty="0"/>
          </a:p>
        </p:txBody>
      </p:sp>
      <p:sp>
        <p:nvSpPr>
          <p:cNvPr id="6" name="Date Placeholder 5"/>
          <p:cNvSpPr>
            <a:spLocks noGrp="1"/>
          </p:cNvSpPr>
          <p:nvPr>
            <p:ph type="dt" idx="12"/>
          </p:nvPr>
        </p:nvSpPr>
        <p:spPr/>
        <p:txBody>
          <a:bodyPr/>
          <a:lstStyle/>
          <a:p>
            <a:r>
              <a:rPr lang="en-US" dirty="0" smtClean="0"/>
              <a:t>9/29/2010</a:t>
            </a:r>
            <a:endParaRPr lang="en-US" dirty="0"/>
          </a:p>
        </p:txBody>
      </p:sp>
      <p:sp>
        <p:nvSpPr>
          <p:cNvPr id="7" name="Slide Number Placeholder 6"/>
          <p:cNvSpPr>
            <a:spLocks noGrp="1"/>
          </p:cNvSpPr>
          <p:nvPr>
            <p:ph type="sldNum" sz="quarter" idx="13"/>
          </p:nvPr>
        </p:nvSpPr>
        <p:spPr/>
        <p:txBody>
          <a:bodyPr/>
          <a:lstStyle/>
          <a:p>
            <a:fld id="{A6D97C77-B104-4799-80CC-5A1C180D17E0}"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5" name="Header Placeholder 4"/>
          <p:cNvSpPr>
            <a:spLocks noGrp="1"/>
          </p:cNvSpPr>
          <p:nvPr>
            <p:ph type="hdr" sz="quarter" idx="11"/>
          </p:nvPr>
        </p:nvSpPr>
        <p:spPr/>
        <p:txBody>
          <a:bodyPr/>
          <a:lstStyle/>
          <a:p>
            <a:endParaRPr lang="en-US" dirty="0"/>
          </a:p>
        </p:txBody>
      </p:sp>
      <p:sp>
        <p:nvSpPr>
          <p:cNvPr id="6" name="Date Placeholder 5"/>
          <p:cNvSpPr>
            <a:spLocks noGrp="1"/>
          </p:cNvSpPr>
          <p:nvPr>
            <p:ph type="dt" idx="12"/>
          </p:nvPr>
        </p:nvSpPr>
        <p:spPr/>
        <p:txBody>
          <a:bodyPr/>
          <a:lstStyle/>
          <a:p>
            <a:r>
              <a:rPr lang="en-US" dirty="0" smtClean="0"/>
              <a:t>9/29/2010</a:t>
            </a:r>
            <a:endParaRPr lang="en-US" dirty="0"/>
          </a:p>
        </p:txBody>
      </p:sp>
      <p:sp>
        <p:nvSpPr>
          <p:cNvPr id="7" name="Slide Number Placeholder 6"/>
          <p:cNvSpPr>
            <a:spLocks noGrp="1"/>
          </p:cNvSpPr>
          <p:nvPr>
            <p:ph type="sldNum" sz="quarter" idx="13"/>
          </p:nvPr>
        </p:nvSpPr>
        <p:spPr/>
        <p:txBody>
          <a:bodyPr/>
          <a:lstStyle/>
          <a:p>
            <a:fld id="{A6D97C77-B104-4799-80CC-5A1C180D17E0}" type="slidenum">
              <a:rPr lang="en-US" smtClean="0"/>
              <a:pPr/>
              <a:t>22</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5" name="Header Placeholder 4"/>
          <p:cNvSpPr>
            <a:spLocks noGrp="1"/>
          </p:cNvSpPr>
          <p:nvPr>
            <p:ph type="hdr" sz="quarter" idx="11"/>
          </p:nvPr>
        </p:nvSpPr>
        <p:spPr/>
        <p:txBody>
          <a:bodyPr/>
          <a:lstStyle/>
          <a:p>
            <a:endParaRPr lang="en-US" dirty="0"/>
          </a:p>
        </p:txBody>
      </p:sp>
      <p:sp>
        <p:nvSpPr>
          <p:cNvPr id="6" name="Date Placeholder 5"/>
          <p:cNvSpPr>
            <a:spLocks noGrp="1"/>
          </p:cNvSpPr>
          <p:nvPr>
            <p:ph type="dt" idx="12"/>
          </p:nvPr>
        </p:nvSpPr>
        <p:spPr/>
        <p:txBody>
          <a:bodyPr/>
          <a:lstStyle/>
          <a:p>
            <a:r>
              <a:rPr lang="en-US" dirty="0" smtClean="0"/>
              <a:t>9/29/2010</a:t>
            </a:r>
            <a:endParaRPr lang="en-US" dirty="0"/>
          </a:p>
        </p:txBody>
      </p:sp>
      <p:sp>
        <p:nvSpPr>
          <p:cNvPr id="7" name="Slide Number Placeholder 6"/>
          <p:cNvSpPr>
            <a:spLocks noGrp="1"/>
          </p:cNvSpPr>
          <p:nvPr>
            <p:ph type="sldNum" sz="quarter" idx="13"/>
          </p:nvPr>
        </p:nvSpPr>
        <p:spPr/>
        <p:txBody>
          <a:bodyPr/>
          <a:lstStyle/>
          <a:p>
            <a:fld id="{A6D97C77-B104-4799-80CC-5A1C180D17E0}" type="slidenum">
              <a:rPr lang="en-US" smtClean="0"/>
              <a:pPr/>
              <a:t>23</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5" name="Header Placeholder 4"/>
          <p:cNvSpPr>
            <a:spLocks noGrp="1"/>
          </p:cNvSpPr>
          <p:nvPr>
            <p:ph type="hdr" sz="quarter" idx="11"/>
          </p:nvPr>
        </p:nvSpPr>
        <p:spPr/>
        <p:txBody>
          <a:bodyPr/>
          <a:lstStyle/>
          <a:p>
            <a:endParaRPr lang="en-US" dirty="0"/>
          </a:p>
        </p:txBody>
      </p:sp>
      <p:sp>
        <p:nvSpPr>
          <p:cNvPr id="6" name="Date Placeholder 5"/>
          <p:cNvSpPr>
            <a:spLocks noGrp="1"/>
          </p:cNvSpPr>
          <p:nvPr>
            <p:ph type="dt" idx="12"/>
          </p:nvPr>
        </p:nvSpPr>
        <p:spPr/>
        <p:txBody>
          <a:bodyPr/>
          <a:lstStyle/>
          <a:p>
            <a:r>
              <a:rPr lang="en-US" dirty="0" smtClean="0"/>
              <a:t>9/29/2010</a:t>
            </a:r>
            <a:endParaRPr lang="en-US" dirty="0"/>
          </a:p>
        </p:txBody>
      </p:sp>
      <p:sp>
        <p:nvSpPr>
          <p:cNvPr id="7" name="Slide Number Placeholder 6"/>
          <p:cNvSpPr>
            <a:spLocks noGrp="1"/>
          </p:cNvSpPr>
          <p:nvPr>
            <p:ph type="sldNum" sz="quarter" idx="13"/>
          </p:nvPr>
        </p:nvSpPr>
        <p:spPr/>
        <p:txBody>
          <a:bodyPr/>
          <a:lstStyle/>
          <a:p>
            <a:fld id="{A6D97C77-B104-4799-80CC-5A1C180D17E0}" type="slidenum">
              <a:rPr lang="en-US" smtClean="0"/>
              <a:pPr/>
              <a:t>24</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5" name="Header Placeholder 4"/>
          <p:cNvSpPr>
            <a:spLocks noGrp="1"/>
          </p:cNvSpPr>
          <p:nvPr>
            <p:ph type="hdr" sz="quarter" idx="11"/>
          </p:nvPr>
        </p:nvSpPr>
        <p:spPr/>
        <p:txBody>
          <a:bodyPr/>
          <a:lstStyle/>
          <a:p>
            <a:endParaRPr lang="en-US" dirty="0"/>
          </a:p>
        </p:txBody>
      </p:sp>
      <p:sp>
        <p:nvSpPr>
          <p:cNvPr id="6" name="Date Placeholder 5"/>
          <p:cNvSpPr>
            <a:spLocks noGrp="1"/>
          </p:cNvSpPr>
          <p:nvPr>
            <p:ph type="dt" idx="12"/>
          </p:nvPr>
        </p:nvSpPr>
        <p:spPr/>
        <p:txBody>
          <a:bodyPr/>
          <a:lstStyle/>
          <a:p>
            <a:r>
              <a:rPr lang="en-US" dirty="0" smtClean="0"/>
              <a:t>9/29/2010</a:t>
            </a:r>
            <a:endParaRPr lang="en-US" dirty="0"/>
          </a:p>
        </p:txBody>
      </p:sp>
      <p:sp>
        <p:nvSpPr>
          <p:cNvPr id="7" name="Slide Number Placeholder 6"/>
          <p:cNvSpPr>
            <a:spLocks noGrp="1"/>
          </p:cNvSpPr>
          <p:nvPr>
            <p:ph type="sldNum" sz="quarter" idx="13"/>
          </p:nvPr>
        </p:nvSpPr>
        <p:spPr/>
        <p:txBody>
          <a:bodyPr/>
          <a:lstStyle/>
          <a:p>
            <a:fld id="{A6D97C77-B104-4799-80CC-5A1C180D17E0}" type="slidenum">
              <a:rPr lang="en-US" smtClean="0"/>
              <a:pPr/>
              <a:t>25</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5" name="Header Placeholder 4"/>
          <p:cNvSpPr>
            <a:spLocks noGrp="1"/>
          </p:cNvSpPr>
          <p:nvPr>
            <p:ph type="hdr" sz="quarter" idx="11"/>
          </p:nvPr>
        </p:nvSpPr>
        <p:spPr/>
        <p:txBody>
          <a:bodyPr/>
          <a:lstStyle/>
          <a:p>
            <a:endParaRPr lang="en-US" dirty="0"/>
          </a:p>
        </p:txBody>
      </p:sp>
      <p:sp>
        <p:nvSpPr>
          <p:cNvPr id="6" name="Date Placeholder 5"/>
          <p:cNvSpPr>
            <a:spLocks noGrp="1"/>
          </p:cNvSpPr>
          <p:nvPr>
            <p:ph type="dt" idx="12"/>
          </p:nvPr>
        </p:nvSpPr>
        <p:spPr/>
        <p:txBody>
          <a:bodyPr/>
          <a:lstStyle/>
          <a:p>
            <a:r>
              <a:rPr lang="en-US" dirty="0" smtClean="0"/>
              <a:t>9/29/2010</a:t>
            </a:r>
            <a:endParaRPr lang="en-US" dirty="0"/>
          </a:p>
        </p:txBody>
      </p:sp>
      <p:sp>
        <p:nvSpPr>
          <p:cNvPr id="7" name="Slide Number Placeholder 6"/>
          <p:cNvSpPr>
            <a:spLocks noGrp="1"/>
          </p:cNvSpPr>
          <p:nvPr>
            <p:ph type="sldNum" sz="quarter" idx="13"/>
          </p:nvPr>
        </p:nvSpPr>
        <p:spPr/>
        <p:txBody>
          <a:bodyPr/>
          <a:lstStyle/>
          <a:p>
            <a:fld id="{A6D97C77-B104-4799-80CC-5A1C180D17E0}" type="slidenum">
              <a:rPr lang="en-US" smtClean="0"/>
              <a:pPr/>
              <a:t>26</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5" name="Header Placeholder 4"/>
          <p:cNvSpPr>
            <a:spLocks noGrp="1"/>
          </p:cNvSpPr>
          <p:nvPr>
            <p:ph type="hdr" sz="quarter" idx="11"/>
          </p:nvPr>
        </p:nvSpPr>
        <p:spPr/>
        <p:txBody>
          <a:bodyPr/>
          <a:lstStyle/>
          <a:p>
            <a:endParaRPr lang="en-US" dirty="0"/>
          </a:p>
        </p:txBody>
      </p:sp>
      <p:sp>
        <p:nvSpPr>
          <p:cNvPr id="6" name="Date Placeholder 5"/>
          <p:cNvSpPr>
            <a:spLocks noGrp="1"/>
          </p:cNvSpPr>
          <p:nvPr>
            <p:ph type="dt" idx="12"/>
          </p:nvPr>
        </p:nvSpPr>
        <p:spPr/>
        <p:txBody>
          <a:bodyPr/>
          <a:lstStyle/>
          <a:p>
            <a:r>
              <a:rPr lang="en-US" dirty="0" smtClean="0"/>
              <a:t>9/29/2010</a:t>
            </a:r>
            <a:endParaRPr lang="en-US" dirty="0"/>
          </a:p>
        </p:txBody>
      </p:sp>
      <p:sp>
        <p:nvSpPr>
          <p:cNvPr id="7" name="Slide Number Placeholder 6"/>
          <p:cNvSpPr>
            <a:spLocks noGrp="1"/>
          </p:cNvSpPr>
          <p:nvPr>
            <p:ph type="sldNum" sz="quarter" idx="13"/>
          </p:nvPr>
        </p:nvSpPr>
        <p:spPr/>
        <p:txBody>
          <a:bodyPr/>
          <a:lstStyle/>
          <a:p>
            <a:fld id="{A6D97C77-B104-4799-80CC-5A1C180D17E0}" type="slidenum">
              <a:rPr lang="en-US" smtClean="0"/>
              <a:pPr/>
              <a:t>27</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5" name="Header Placeholder 4"/>
          <p:cNvSpPr>
            <a:spLocks noGrp="1"/>
          </p:cNvSpPr>
          <p:nvPr>
            <p:ph type="hdr" sz="quarter" idx="11"/>
          </p:nvPr>
        </p:nvSpPr>
        <p:spPr/>
        <p:txBody>
          <a:bodyPr/>
          <a:lstStyle/>
          <a:p>
            <a:endParaRPr lang="en-US" dirty="0"/>
          </a:p>
        </p:txBody>
      </p:sp>
      <p:sp>
        <p:nvSpPr>
          <p:cNvPr id="6" name="Date Placeholder 5"/>
          <p:cNvSpPr>
            <a:spLocks noGrp="1"/>
          </p:cNvSpPr>
          <p:nvPr>
            <p:ph type="dt" idx="12"/>
          </p:nvPr>
        </p:nvSpPr>
        <p:spPr/>
        <p:txBody>
          <a:bodyPr/>
          <a:lstStyle/>
          <a:p>
            <a:r>
              <a:rPr lang="en-US" dirty="0" smtClean="0"/>
              <a:t>9/29/2010</a:t>
            </a:r>
            <a:endParaRPr lang="en-US" dirty="0"/>
          </a:p>
        </p:txBody>
      </p:sp>
      <p:sp>
        <p:nvSpPr>
          <p:cNvPr id="7" name="Slide Number Placeholder 6"/>
          <p:cNvSpPr>
            <a:spLocks noGrp="1"/>
          </p:cNvSpPr>
          <p:nvPr>
            <p:ph type="sldNum" sz="quarter" idx="13"/>
          </p:nvPr>
        </p:nvSpPr>
        <p:spPr/>
        <p:txBody>
          <a:bodyPr/>
          <a:lstStyle/>
          <a:p>
            <a:fld id="{A6D97C77-B104-4799-80CC-5A1C180D17E0}" type="slidenum">
              <a:rPr lang="en-US" smtClean="0"/>
              <a:pPr/>
              <a:t>28</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5" name="Header Placeholder 4"/>
          <p:cNvSpPr>
            <a:spLocks noGrp="1"/>
          </p:cNvSpPr>
          <p:nvPr>
            <p:ph type="hdr" sz="quarter" idx="11"/>
          </p:nvPr>
        </p:nvSpPr>
        <p:spPr/>
        <p:txBody>
          <a:bodyPr/>
          <a:lstStyle/>
          <a:p>
            <a:endParaRPr lang="en-US" dirty="0"/>
          </a:p>
        </p:txBody>
      </p:sp>
      <p:sp>
        <p:nvSpPr>
          <p:cNvPr id="6" name="Date Placeholder 5"/>
          <p:cNvSpPr>
            <a:spLocks noGrp="1"/>
          </p:cNvSpPr>
          <p:nvPr>
            <p:ph type="dt" idx="12"/>
          </p:nvPr>
        </p:nvSpPr>
        <p:spPr/>
        <p:txBody>
          <a:bodyPr/>
          <a:lstStyle/>
          <a:p>
            <a:r>
              <a:rPr lang="en-US" dirty="0" smtClean="0"/>
              <a:t>9/29/2010</a:t>
            </a:r>
            <a:endParaRPr lang="en-US" dirty="0"/>
          </a:p>
        </p:txBody>
      </p:sp>
      <p:sp>
        <p:nvSpPr>
          <p:cNvPr id="7" name="Slide Number Placeholder 6"/>
          <p:cNvSpPr>
            <a:spLocks noGrp="1"/>
          </p:cNvSpPr>
          <p:nvPr>
            <p:ph type="sldNum" sz="quarter" idx="13"/>
          </p:nvPr>
        </p:nvSpPr>
        <p:spPr/>
        <p:txBody>
          <a:bodyPr/>
          <a:lstStyle/>
          <a:p>
            <a:fld id="{A6D97C77-B104-4799-80CC-5A1C180D17E0}" type="slidenum">
              <a:rPr lang="en-US" smtClean="0"/>
              <a:pPr/>
              <a:t>29</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Header Placeholder 4"/>
          <p:cNvSpPr>
            <a:spLocks noGrp="1"/>
          </p:cNvSpPr>
          <p:nvPr>
            <p:ph type="hdr" sz="quarter" idx="11"/>
          </p:nvPr>
        </p:nvSpPr>
        <p:spPr/>
        <p:txBody>
          <a:bodyPr/>
          <a:lstStyle/>
          <a:p>
            <a:endParaRPr lang="en-US" dirty="0"/>
          </a:p>
        </p:txBody>
      </p:sp>
      <p:sp>
        <p:nvSpPr>
          <p:cNvPr id="6" name="Date Placeholder 5"/>
          <p:cNvSpPr>
            <a:spLocks noGrp="1"/>
          </p:cNvSpPr>
          <p:nvPr>
            <p:ph type="dt" idx="12"/>
          </p:nvPr>
        </p:nvSpPr>
        <p:spPr/>
        <p:txBody>
          <a:bodyPr/>
          <a:lstStyle/>
          <a:p>
            <a:r>
              <a:rPr lang="en-US" dirty="0" smtClean="0"/>
              <a:t>9/29/2010</a:t>
            </a:r>
            <a:endParaRPr lang="en-US" dirty="0"/>
          </a:p>
        </p:txBody>
      </p:sp>
      <p:sp>
        <p:nvSpPr>
          <p:cNvPr id="7" name="Slide Number Placeholder 6"/>
          <p:cNvSpPr>
            <a:spLocks noGrp="1"/>
          </p:cNvSpPr>
          <p:nvPr>
            <p:ph type="sldNum" sz="quarter" idx="13"/>
          </p:nvPr>
        </p:nvSpPr>
        <p:spPr/>
        <p:txBody>
          <a:bodyPr/>
          <a:lstStyle/>
          <a:p>
            <a:fld id="{A6D97C77-B104-4799-80CC-5A1C180D17E0}"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5" name="Header Placeholder 4"/>
          <p:cNvSpPr>
            <a:spLocks noGrp="1"/>
          </p:cNvSpPr>
          <p:nvPr>
            <p:ph type="hdr" sz="quarter" idx="11"/>
          </p:nvPr>
        </p:nvSpPr>
        <p:spPr/>
        <p:txBody>
          <a:bodyPr/>
          <a:lstStyle/>
          <a:p>
            <a:endParaRPr lang="en-US" dirty="0"/>
          </a:p>
        </p:txBody>
      </p:sp>
      <p:sp>
        <p:nvSpPr>
          <p:cNvPr id="6" name="Date Placeholder 5"/>
          <p:cNvSpPr>
            <a:spLocks noGrp="1"/>
          </p:cNvSpPr>
          <p:nvPr>
            <p:ph type="dt" idx="12"/>
          </p:nvPr>
        </p:nvSpPr>
        <p:spPr/>
        <p:txBody>
          <a:bodyPr/>
          <a:lstStyle/>
          <a:p>
            <a:r>
              <a:rPr lang="en-US" dirty="0" smtClean="0"/>
              <a:t>9/29/2010</a:t>
            </a:r>
            <a:endParaRPr lang="en-US" dirty="0"/>
          </a:p>
        </p:txBody>
      </p:sp>
      <p:sp>
        <p:nvSpPr>
          <p:cNvPr id="7" name="Slide Number Placeholder 6"/>
          <p:cNvSpPr>
            <a:spLocks noGrp="1"/>
          </p:cNvSpPr>
          <p:nvPr>
            <p:ph type="sldNum" sz="quarter" idx="13"/>
          </p:nvPr>
        </p:nvSpPr>
        <p:spPr/>
        <p:txBody>
          <a:bodyPr/>
          <a:lstStyle/>
          <a:p>
            <a:fld id="{A6D97C77-B104-4799-80CC-5A1C180D17E0}" type="slidenum">
              <a:rPr lang="en-US" smtClean="0"/>
              <a:pPr/>
              <a:t>32</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5" name="Header Placeholder 4"/>
          <p:cNvSpPr>
            <a:spLocks noGrp="1"/>
          </p:cNvSpPr>
          <p:nvPr>
            <p:ph type="hdr" sz="quarter" idx="11"/>
          </p:nvPr>
        </p:nvSpPr>
        <p:spPr/>
        <p:txBody>
          <a:bodyPr/>
          <a:lstStyle/>
          <a:p>
            <a:endParaRPr lang="en-US" dirty="0"/>
          </a:p>
        </p:txBody>
      </p:sp>
      <p:sp>
        <p:nvSpPr>
          <p:cNvPr id="6" name="Date Placeholder 5"/>
          <p:cNvSpPr>
            <a:spLocks noGrp="1"/>
          </p:cNvSpPr>
          <p:nvPr>
            <p:ph type="dt" idx="12"/>
          </p:nvPr>
        </p:nvSpPr>
        <p:spPr/>
        <p:txBody>
          <a:bodyPr/>
          <a:lstStyle/>
          <a:p>
            <a:r>
              <a:rPr lang="en-US" dirty="0" smtClean="0"/>
              <a:t>9/29/2010</a:t>
            </a:r>
            <a:endParaRPr lang="en-US" dirty="0"/>
          </a:p>
        </p:txBody>
      </p:sp>
      <p:sp>
        <p:nvSpPr>
          <p:cNvPr id="7" name="Slide Number Placeholder 6"/>
          <p:cNvSpPr>
            <a:spLocks noGrp="1"/>
          </p:cNvSpPr>
          <p:nvPr>
            <p:ph type="sldNum" sz="quarter" idx="13"/>
          </p:nvPr>
        </p:nvSpPr>
        <p:spPr/>
        <p:txBody>
          <a:bodyPr/>
          <a:lstStyle/>
          <a:p>
            <a:fld id="{A6D97C77-B104-4799-80CC-5A1C180D17E0}" type="slidenum">
              <a:rPr lang="en-US" smtClean="0"/>
              <a:pPr/>
              <a:t>33</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5" name="Header Placeholder 4"/>
          <p:cNvSpPr>
            <a:spLocks noGrp="1"/>
          </p:cNvSpPr>
          <p:nvPr>
            <p:ph type="hdr" sz="quarter" idx="11"/>
          </p:nvPr>
        </p:nvSpPr>
        <p:spPr/>
        <p:txBody>
          <a:bodyPr/>
          <a:lstStyle/>
          <a:p>
            <a:endParaRPr lang="en-US" dirty="0"/>
          </a:p>
        </p:txBody>
      </p:sp>
      <p:sp>
        <p:nvSpPr>
          <p:cNvPr id="6" name="Date Placeholder 5"/>
          <p:cNvSpPr>
            <a:spLocks noGrp="1"/>
          </p:cNvSpPr>
          <p:nvPr>
            <p:ph type="dt" idx="12"/>
          </p:nvPr>
        </p:nvSpPr>
        <p:spPr/>
        <p:txBody>
          <a:bodyPr/>
          <a:lstStyle/>
          <a:p>
            <a:r>
              <a:rPr lang="en-US" dirty="0" smtClean="0"/>
              <a:t>9/29/2010</a:t>
            </a:r>
            <a:endParaRPr lang="en-US" dirty="0"/>
          </a:p>
        </p:txBody>
      </p:sp>
      <p:sp>
        <p:nvSpPr>
          <p:cNvPr id="7" name="Slide Number Placeholder 6"/>
          <p:cNvSpPr>
            <a:spLocks noGrp="1"/>
          </p:cNvSpPr>
          <p:nvPr>
            <p:ph type="sldNum" sz="quarter" idx="13"/>
          </p:nvPr>
        </p:nvSpPr>
        <p:spPr/>
        <p:txBody>
          <a:bodyPr/>
          <a:lstStyle/>
          <a:p>
            <a:fld id="{A6D97C77-B104-4799-80CC-5A1C180D17E0}" type="slidenum">
              <a:rPr lang="en-US" smtClean="0"/>
              <a:pPr/>
              <a:t>34</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5" name="Header Placeholder 4"/>
          <p:cNvSpPr>
            <a:spLocks noGrp="1"/>
          </p:cNvSpPr>
          <p:nvPr>
            <p:ph type="hdr" sz="quarter" idx="11"/>
          </p:nvPr>
        </p:nvSpPr>
        <p:spPr/>
        <p:txBody>
          <a:bodyPr/>
          <a:lstStyle/>
          <a:p>
            <a:endParaRPr lang="en-US" dirty="0"/>
          </a:p>
        </p:txBody>
      </p:sp>
      <p:sp>
        <p:nvSpPr>
          <p:cNvPr id="6" name="Date Placeholder 5"/>
          <p:cNvSpPr>
            <a:spLocks noGrp="1"/>
          </p:cNvSpPr>
          <p:nvPr>
            <p:ph type="dt" idx="12"/>
          </p:nvPr>
        </p:nvSpPr>
        <p:spPr/>
        <p:txBody>
          <a:bodyPr/>
          <a:lstStyle/>
          <a:p>
            <a:r>
              <a:rPr lang="en-US" dirty="0" smtClean="0"/>
              <a:t>9/29/2010</a:t>
            </a:r>
            <a:endParaRPr lang="en-US" dirty="0"/>
          </a:p>
        </p:txBody>
      </p:sp>
      <p:sp>
        <p:nvSpPr>
          <p:cNvPr id="7" name="Slide Number Placeholder 6"/>
          <p:cNvSpPr>
            <a:spLocks noGrp="1"/>
          </p:cNvSpPr>
          <p:nvPr>
            <p:ph type="sldNum" sz="quarter" idx="13"/>
          </p:nvPr>
        </p:nvSpPr>
        <p:spPr/>
        <p:txBody>
          <a:bodyPr/>
          <a:lstStyle/>
          <a:p>
            <a:fld id="{A6D97C77-B104-4799-80CC-5A1C180D17E0}" type="slidenum">
              <a:rPr lang="en-US" smtClean="0"/>
              <a:pPr/>
              <a:t>35</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5" name="Header Placeholder 4"/>
          <p:cNvSpPr>
            <a:spLocks noGrp="1"/>
          </p:cNvSpPr>
          <p:nvPr>
            <p:ph type="hdr" sz="quarter" idx="11"/>
          </p:nvPr>
        </p:nvSpPr>
        <p:spPr/>
        <p:txBody>
          <a:bodyPr/>
          <a:lstStyle/>
          <a:p>
            <a:endParaRPr lang="en-US" dirty="0"/>
          </a:p>
        </p:txBody>
      </p:sp>
      <p:sp>
        <p:nvSpPr>
          <p:cNvPr id="6" name="Date Placeholder 5"/>
          <p:cNvSpPr>
            <a:spLocks noGrp="1"/>
          </p:cNvSpPr>
          <p:nvPr>
            <p:ph type="dt" idx="12"/>
          </p:nvPr>
        </p:nvSpPr>
        <p:spPr/>
        <p:txBody>
          <a:bodyPr/>
          <a:lstStyle/>
          <a:p>
            <a:r>
              <a:rPr lang="en-US" dirty="0" smtClean="0"/>
              <a:t>9/29/2010</a:t>
            </a:r>
            <a:endParaRPr lang="en-US" dirty="0"/>
          </a:p>
        </p:txBody>
      </p:sp>
      <p:sp>
        <p:nvSpPr>
          <p:cNvPr id="7" name="Slide Number Placeholder 6"/>
          <p:cNvSpPr>
            <a:spLocks noGrp="1"/>
          </p:cNvSpPr>
          <p:nvPr>
            <p:ph type="sldNum" sz="quarter" idx="13"/>
          </p:nvPr>
        </p:nvSpPr>
        <p:spPr/>
        <p:txBody>
          <a:bodyPr/>
          <a:lstStyle/>
          <a:p>
            <a:fld id="{A6D97C77-B104-4799-80CC-5A1C180D17E0}" type="slidenum">
              <a:rPr lang="en-US" smtClean="0"/>
              <a:pPr/>
              <a:t>36</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5" name="Header Placeholder 4"/>
          <p:cNvSpPr>
            <a:spLocks noGrp="1"/>
          </p:cNvSpPr>
          <p:nvPr>
            <p:ph type="hdr" sz="quarter" idx="11"/>
          </p:nvPr>
        </p:nvSpPr>
        <p:spPr/>
        <p:txBody>
          <a:bodyPr/>
          <a:lstStyle/>
          <a:p>
            <a:endParaRPr lang="en-US" dirty="0"/>
          </a:p>
        </p:txBody>
      </p:sp>
      <p:sp>
        <p:nvSpPr>
          <p:cNvPr id="6" name="Date Placeholder 5"/>
          <p:cNvSpPr>
            <a:spLocks noGrp="1"/>
          </p:cNvSpPr>
          <p:nvPr>
            <p:ph type="dt" idx="12"/>
          </p:nvPr>
        </p:nvSpPr>
        <p:spPr/>
        <p:txBody>
          <a:bodyPr/>
          <a:lstStyle/>
          <a:p>
            <a:r>
              <a:rPr lang="en-US" dirty="0" smtClean="0"/>
              <a:t>9/29/2010</a:t>
            </a:r>
            <a:endParaRPr lang="en-US" dirty="0"/>
          </a:p>
        </p:txBody>
      </p:sp>
      <p:sp>
        <p:nvSpPr>
          <p:cNvPr id="7" name="Slide Number Placeholder 6"/>
          <p:cNvSpPr>
            <a:spLocks noGrp="1"/>
          </p:cNvSpPr>
          <p:nvPr>
            <p:ph type="sldNum" sz="quarter" idx="13"/>
          </p:nvPr>
        </p:nvSpPr>
        <p:spPr/>
        <p:txBody>
          <a:bodyPr/>
          <a:lstStyle/>
          <a:p>
            <a:fld id="{A6D97C77-B104-4799-80CC-5A1C180D17E0}" type="slidenum">
              <a:rPr lang="en-US" smtClean="0"/>
              <a:pPr/>
              <a:t>37</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5" name="Header Placeholder 4"/>
          <p:cNvSpPr>
            <a:spLocks noGrp="1"/>
          </p:cNvSpPr>
          <p:nvPr>
            <p:ph type="hdr" sz="quarter" idx="11"/>
          </p:nvPr>
        </p:nvSpPr>
        <p:spPr/>
        <p:txBody>
          <a:bodyPr/>
          <a:lstStyle/>
          <a:p>
            <a:endParaRPr lang="en-US" dirty="0"/>
          </a:p>
        </p:txBody>
      </p:sp>
      <p:sp>
        <p:nvSpPr>
          <p:cNvPr id="6" name="Date Placeholder 5"/>
          <p:cNvSpPr>
            <a:spLocks noGrp="1"/>
          </p:cNvSpPr>
          <p:nvPr>
            <p:ph type="dt" idx="12"/>
          </p:nvPr>
        </p:nvSpPr>
        <p:spPr/>
        <p:txBody>
          <a:bodyPr/>
          <a:lstStyle/>
          <a:p>
            <a:r>
              <a:rPr lang="en-US" dirty="0" smtClean="0"/>
              <a:t>9/29/2010</a:t>
            </a:r>
            <a:endParaRPr lang="en-US" dirty="0"/>
          </a:p>
        </p:txBody>
      </p:sp>
      <p:sp>
        <p:nvSpPr>
          <p:cNvPr id="7" name="Slide Number Placeholder 6"/>
          <p:cNvSpPr>
            <a:spLocks noGrp="1"/>
          </p:cNvSpPr>
          <p:nvPr>
            <p:ph type="sldNum" sz="quarter" idx="13"/>
          </p:nvPr>
        </p:nvSpPr>
        <p:spPr/>
        <p:txBody>
          <a:bodyPr/>
          <a:lstStyle/>
          <a:p>
            <a:fld id="{A6D97C77-B104-4799-80CC-5A1C180D17E0}" type="slidenum">
              <a:rPr lang="en-US" smtClean="0"/>
              <a:pPr/>
              <a:t>38</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5" name="Header Placeholder 4"/>
          <p:cNvSpPr>
            <a:spLocks noGrp="1"/>
          </p:cNvSpPr>
          <p:nvPr>
            <p:ph type="hdr" sz="quarter" idx="11"/>
          </p:nvPr>
        </p:nvSpPr>
        <p:spPr/>
        <p:txBody>
          <a:bodyPr/>
          <a:lstStyle/>
          <a:p>
            <a:endParaRPr lang="en-US" dirty="0"/>
          </a:p>
        </p:txBody>
      </p:sp>
      <p:sp>
        <p:nvSpPr>
          <p:cNvPr id="6" name="Date Placeholder 5"/>
          <p:cNvSpPr>
            <a:spLocks noGrp="1"/>
          </p:cNvSpPr>
          <p:nvPr>
            <p:ph type="dt" idx="12"/>
          </p:nvPr>
        </p:nvSpPr>
        <p:spPr/>
        <p:txBody>
          <a:bodyPr/>
          <a:lstStyle/>
          <a:p>
            <a:r>
              <a:rPr lang="en-US" dirty="0" smtClean="0"/>
              <a:t>9/29/2010</a:t>
            </a:r>
            <a:endParaRPr lang="en-US" dirty="0"/>
          </a:p>
        </p:txBody>
      </p:sp>
      <p:sp>
        <p:nvSpPr>
          <p:cNvPr id="7" name="Slide Number Placeholder 6"/>
          <p:cNvSpPr>
            <a:spLocks noGrp="1"/>
          </p:cNvSpPr>
          <p:nvPr>
            <p:ph type="sldNum" sz="quarter" idx="13"/>
          </p:nvPr>
        </p:nvSpPr>
        <p:spPr/>
        <p:txBody>
          <a:bodyPr/>
          <a:lstStyle/>
          <a:p>
            <a:fld id="{A6D97C77-B104-4799-80CC-5A1C180D17E0}" type="slidenum">
              <a:rPr lang="en-US" smtClean="0"/>
              <a:pPr/>
              <a:t>39</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5" name="Header Placeholder 4"/>
          <p:cNvSpPr>
            <a:spLocks noGrp="1"/>
          </p:cNvSpPr>
          <p:nvPr>
            <p:ph type="hdr" sz="quarter" idx="11"/>
          </p:nvPr>
        </p:nvSpPr>
        <p:spPr/>
        <p:txBody>
          <a:bodyPr/>
          <a:lstStyle/>
          <a:p>
            <a:endParaRPr lang="en-US" dirty="0"/>
          </a:p>
        </p:txBody>
      </p:sp>
      <p:sp>
        <p:nvSpPr>
          <p:cNvPr id="6" name="Date Placeholder 5"/>
          <p:cNvSpPr>
            <a:spLocks noGrp="1"/>
          </p:cNvSpPr>
          <p:nvPr>
            <p:ph type="dt" idx="12"/>
          </p:nvPr>
        </p:nvSpPr>
        <p:spPr/>
        <p:txBody>
          <a:bodyPr/>
          <a:lstStyle/>
          <a:p>
            <a:r>
              <a:rPr lang="en-US" dirty="0" smtClean="0"/>
              <a:t>9/29/2010</a:t>
            </a:r>
            <a:endParaRPr lang="en-US" dirty="0"/>
          </a:p>
        </p:txBody>
      </p:sp>
      <p:sp>
        <p:nvSpPr>
          <p:cNvPr id="7" name="Slide Number Placeholder 6"/>
          <p:cNvSpPr>
            <a:spLocks noGrp="1"/>
          </p:cNvSpPr>
          <p:nvPr>
            <p:ph type="sldNum" sz="quarter" idx="13"/>
          </p:nvPr>
        </p:nvSpPr>
        <p:spPr/>
        <p:txBody>
          <a:bodyPr/>
          <a:lstStyle/>
          <a:p>
            <a:fld id="{A6D97C77-B104-4799-80CC-5A1C180D17E0}" type="slidenum">
              <a:rPr lang="en-US" smtClean="0"/>
              <a:pPr/>
              <a:t>40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Header Placeholder 4"/>
          <p:cNvSpPr>
            <a:spLocks noGrp="1"/>
          </p:cNvSpPr>
          <p:nvPr>
            <p:ph type="hdr" sz="quarter" idx="11"/>
          </p:nvPr>
        </p:nvSpPr>
        <p:spPr/>
        <p:txBody>
          <a:bodyPr/>
          <a:lstStyle/>
          <a:p>
            <a:endParaRPr lang="en-US" dirty="0"/>
          </a:p>
        </p:txBody>
      </p:sp>
      <p:sp>
        <p:nvSpPr>
          <p:cNvPr id="6" name="Date Placeholder 5"/>
          <p:cNvSpPr>
            <a:spLocks noGrp="1"/>
          </p:cNvSpPr>
          <p:nvPr>
            <p:ph type="dt" idx="12"/>
          </p:nvPr>
        </p:nvSpPr>
        <p:spPr/>
        <p:txBody>
          <a:bodyPr/>
          <a:lstStyle/>
          <a:p>
            <a:r>
              <a:rPr lang="en-US" dirty="0" smtClean="0"/>
              <a:t>9/29/2010</a:t>
            </a:r>
            <a:endParaRPr lang="en-US" dirty="0"/>
          </a:p>
        </p:txBody>
      </p:sp>
      <p:sp>
        <p:nvSpPr>
          <p:cNvPr id="7" name="Slide Number Placeholder 6"/>
          <p:cNvSpPr>
            <a:spLocks noGrp="1"/>
          </p:cNvSpPr>
          <p:nvPr>
            <p:ph type="sldNum" sz="quarter" idx="13"/>
          </p:nvPr>
        </p:nvSpPr>
        <p:spPr/>
        <p:txBody>
          <a:bodyPr/>
          <a:lstStyle/>
          <a:p>
            <a:fld id="{A6D97C77-B104-4799-80CC-5A1C180D17E0}"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5" name="Header Placeholder 4"/>
          <p:cNvSpPr>
            <a:spLocks noGrp="1"/>
          </p:cNvSpPr>
          <p:nvPr>
            <p:ph type="hdr" sz="quarter" idx="11"/>
          </p:nvPr>
        </p:nvSpPr>
        <p:spPr/>
        <p:txBody>
          <a:bodyPr/>
          <a:lstStyle/>
          <a:p>
            <a:endParaRPr lang="en-US" dirty="0"/>
          </a:p>
        </p:txBody>
      </p:sp>
      <p:sp>
        <p:nvSpPr>
          <p:cNvPr id="6" name="Date Placeholder 5"/>
          <p:cNvSpPr>
            <a:spLocks noGrp="1"/>
          </p:cNvSpPr>
          <p:nvPr>
            <p:ph type="dt" idx="12"/>
          </p:nvPr>
        </p:nvSpPr>
        <p:spPr/>
        <p:txBody>
          <a:bodyPr/>
          <a:lstStyle/>
          <a:p>
            <a:r>
              <a:rPr lang="en-US" dirty="0" smtClean="0"/>
              <a:t>9/29/2010</a:t>
            </a:r>
            <a:endParaRPr lang="en-US" dirty="0"/>
          </a:p>
        </p:txBody>
      </p:sp>
      <p:sp>
        <p:nvSpPr>
          <p:cNvPr id="7" name="Slide Number Placeholder 6"/>
          <p:cNvSpPr>
            <a:spLocks noGrp="1"/>
          </p:cNvSpPr>
          <p:nvPr>
            <p:ph type="sldNum" sz="quarter" idx="13"/>
          </p:nvPr>
        </p:nvSpPr>
        <p:spPr/>
        <p:txBody>
          <a:bodyPr/>
          <a:lstStyle/>
          <a:p>
            <a:fld id="{A6D97C77-B104-4799-80CC-5A1C180D17E0}"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5" name="Header Placeholder 4"/>
          <p:cNvSpPr>
            <a:spLocks noGrp="1"/>
          </p:cNvSpPr>
          <p:nvPr>
            <p:ph type="hdr" sz="quarter" idx="11"/>
          </p:nvPr>
        </p:nvSpPr>
        <p:spPr/>
        <p:txBody>
          <a:bodyPr/>
          <a:lstStyle/>
          <a:p>
            <a:endParaRPr lang="en-US" dirty="0"/>
          </a:p>
        </p:txBody>
      </p:sp>
      <p:sp>
        <p:nvSpPr>
          <p:cNvPr id="6" name="Date Placeholder 5"/>
          <p:cNvSpPr>
            <a:spLocks noGrp="1"/>
          </p:cNvSpPr>
          <p:nvPr>
            <p:ph type="dt" idx="12"/>
          </p:nvPr>
        </p:nvSpPr>
        <p:spPr/>
        <p:txBody>
          <a:bodyPr/>
          <a:lstStyle/>
          <a:p>
            <a:r>
              <a:rPr lang="en-US" dirty="0" smtClean="0"/>
              <a:t>9/29/2010</a:t>
            </a:r>
            <a:endParaRPr lang="en-US" dirty="0"/>
          </a:p>
        </p:txBody>
      </p:sp>
      <p:sp>
        <p:nvSpPr>
          <p:cNvPr id="7" name="Slide Number Placeholder 6"/>
          <p:cNvSpPr>
            <a:spLocks noGrp="1"/>
          </p:cNvSpPr>
          <p:nvPr>
            <p:ph type="sldNum" sz="quarter" idx="13"/>
          </p:nvPr>
        </p:nvSpPr>
        <p:spPr/>
        <p:txBody>
          <a:bodyPr/>
          <a:lstStyle/>
          <a:p>
            <a:fld id="{A6D97C77-B104-4799-80CC-5A1C180D17E0}"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5" name="Header Placeholder 4"/>
          <p:cNvSpPr>
            <a:spLocks noGrp="1"/>
          </p:cNvSpPr>
          <p:nvPr>
            <p:ph type="hdr" sz="quarter" idx="11"/>
          </p:nvPr>
        </p:nvSpPr>
        <p:spPr/>
        <p:txBody>
          <a:bodyPr/>
          <a:lstStyle/>
          <a:p>
            <a:endParaRPr lang="en-US" dirty="0"/>
          </a:p>
        </p:txBody>
      </p:sp>
      <p:sp>
        <p:nvSpPr>
          <p:cNvPr id="6" name="Date Placeholder 5"/>
          <p:cNvSpPr>
            <a:spLocks noGrp="1"/>
          </p:cNvSpPr>
          <p:nvPr>
            <p:ph type="dt" idx="12"/>
          </p:nvPr>
        </p:nvSpPr>
        <p:spPr/>
        <p:txBody>
          <a:bodyPr/>
          <a:lstStyle/>
          <a:p>
            <a:r>
              <a:rPr lang="en-US" dirty="0" smtClean="0"/>
              <a:t>9/29/2010</a:t>
            </a:r>
            <a:endParaRPr lang="en-US" dirty="0"/>
          </a:p>
        </p:txBody>
      </p:sp>
      <p:sp>
        <p:nvSpPr>
          <p:cNvPr id="7" name="Slide Number Placeholder 6"/>
          <p:cNvSpPr>
            <a:spLocks noGrp="1"/>
          </p:cNvSpPr>
          <p:nvPr>
            <p:ph type="sldNum" sz="quarter" idx="13"/>
          </p:nvPr>
        </p:nvSpPr>
        <p:spPr/>
        <p:txBody>
          <a:bodyPr/>
          <a:lstStyle/>
          <a:p>
            <a:fld id="{A6D97C77-B104-4799-80CC-5A1C180D17E0}"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5" name="Header Placeholder 4"/>
          <p:cNvSpPr>
            <a:spLocks noGrp="1"/>
          </p:cNvSpPr>
          <p:nvPr>
            <p:ph type="hdr" sz="quarter" idx="11"/>
          </p:nvPr>
        </p:nvSpPr>
        <p:spPr/>
        <p:txBody>
          <a:bodyPr/>
          <a:lstStyle/>
          <a:p>
            <a:endParaRPr lang="en-US" dirty="0"/>
          </a:p>
        </p:txBody>
      </p:sp>
      <p:sp>
        <p:nvSpPr>
          <p:cNvPr id="6" name="Date Placeholder 5"/>
          <p:cNvSpPr>
            <a:spLocks noGrp="1"/>
          </p:cNvSpPr>
          <p:nvPr>
            <p:ph type="dt" idx="12"/>
          </p:nvPr>
        </p:nvSpPr>
        <p:spPr/>
        <p:txBody>
          <a:bodyPr/>
          <a:lstStyle/>
          <a:p>
            <a:r>
              <a:rPr lang="en-US" dirty="0" smtClean="0"/>
              <a:t>9/29/2010</a:t>
            </a:r>
            <a:endParaRPr lang="en-US" dirty="0"/>
          </a:p>
        </p:txBody>
      </p:sp>
      <p:sp>
        <p:nvSpPr>
          <p:cNvPr id="7" name="Slide Number Placeholder 6"/>
          <p:cNvSpPr>
            <a:spLocks noGrp="1"/>
          </p:cNvSpPr>
          <p:nvPr>
            <p:ph type="sldNum" sz="quarter" idx="13"/>
          </p:nvPr>
        </p:nvSpPr>
        <p:spPr/>
        <p:txBody>
          <a:bodyPr/>
          <a:lstStyle/>
          <a:p>
            <a:fld id="{A6D97C77-B104-4799-80CC-5A1C180D17E0}"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5" name="Header Placeholder 4"/>
          <p:cNvSpPr>
            <a:spLocks noGrp="1"/>
          </p:cNvSpPr>
          <p:nvPr>
            <p:ph type="hdr" sz="quarter" idx="11"/>
          </p:nvPr>
        </p:nvSpPr>
        <p:spPr/>
        <p:txBody>
          <a:bodyPr/>
          <a:lstStyle/>
          <a:p>
            <a:endParaRPr lang="en-US" dirty="0"/>
          </a:p>
        </p:txBody>
      </p:sp>
      <p:sp>
        <p:nvSpPr>
          <p:cNvPr id="6" name="Date Placeholder 5"/>
          <p:cNvSpPr>
            <a:spLocks noGrp="1"/>
          </p:cNvSpPr>
          <p:nvPr>
            <p:ph type="dt" idx="12"/>
          </p:nvPr>
        </p:nvSpPr>
        <p:spPr/>
        <p:txBody>
          <a:bodyPr/>
          <a:lstStyle/>
          <a:p>
            <a:r>
              <a:rPr lang="en-US" dirty="0" smtClean="0"/>
              <a:t>9/29/2010</a:t>
            </a:r>
            <a:endParaRPr lang="en-US" dirty="0"/>
          </a:p>
        </p:txBody>
      </p:sp>
      <p:sp>
        <p:nvSpPr>
          <p:cNvPr id="7" name="Slide Number Placeholder 6"/>
          <p:cNvSpPr>
            <a:spLocks noGrp="1"/>
          </p:cNvSpPr>
          <p:nvPr>
            <p:ph type="sldNum" sz="quarter" idx="13"/>
          </p:nvPr>
        </p:nvSpPr>
        <p:spPr/>
        <p:txBody>
          <a:bodyPr/>
          <a:lstStyle/>
          <a:p>
            <a:fld id="{A6D97C77-B104-4799-80CC-5A1C180D17E0}"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B5A1F6-FB87-4769-BC21-D135F241E5A7}" type="datetime1">
              <a:rPr lang="en-US" smtClean="0"/>
              <a:pPr/>
              <a:t>10/24/2013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06B5CD-CCB9-4BBA-984F-3CA26CBFE9B4}"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07C868-0659-488D-A7EE-E31362470B50}" type="datetime1">
              <a:rPr lang="en-US" smtClean="0"/>
              <a:pPr/>
              <a:t>10/24/2013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06B5CD-CCB9-4BBA-984F-3CA26CBFE9B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DD9D5-C719-4B45-8A4F-74135DF49B5A}" type="datetime1">
              <a:rPr lang="en-US" smtClean="0"/>
              <a:pPr/>
              <a:t>10/24/2013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06B5CD-CCB9-4BBA-984F-3CA26CBFE9B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FCF143-1EAB-438A-8B99-CFAAC3831962}" type="datetime1">
              <a:rPr lang="en-US" smtClean="0"/>
              <a:pPr/>
              <a:t>10/24/2013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06B5CD-CCB9-4BBA-984F-3CA26CBFE9B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7E1DDA-8A58-4A43-B2DD-A1AD553A6634}" type="datetime1">
              <a:rPr lang="en-US" smtClean="0"/>
              <a:pPr/>
              <a:t>10/24/2013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06B5CD-CCB9-4BBA-984F-3CA26CBFE9B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924B62-73D2-4E91-A586-32BF887FFB2E}" type="datetime1">
              <a:rPr lang="en-US" smtClean="0"/>
              <a:pPr/>
              <a:t>10/24/2013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06B5CD-CCB9-4BBA-984F-3CA26CBFE9B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654093-BBB5-4816-8351-7C59AB5D2250}" type="datetime1">
              <a:rPr lang="en-US" smtClean="0"/>
              <a:pPr/>
              <a:t>10/24/2013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A06B5CD-CCB9-4BBA-984F-3CA26CBFE9B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D918F7-1ACD-474F-BD18-4DD92C12F3C6}" type="datetime1">
              <a:rPr lang="en-US" smtClean="0"/>
              <a:pPr/>
              <a:t>10/24/2013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A06B5CD-CCB9-4BBA-984F-3CA26CBFE9B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98D017-EC86-4675-871A-25964F892218}" type="datetime1">
              <a:rPr lang="en-US" smtClean="0"/>
              <a:pPr/>
              <a:t>10/24/2013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A06B5CD-CCB9-4BBA-984F-3CA26CBFE9B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4CA81D-7A4C-4097-8357-6748E902E317}" type="datetime1">
              <a:rPr lang="en-US" smtClean="0"/>
              <a:pPr/>
              <a:t>10/24/2013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06B5CD-CCB9-4BBA-984F-3CA26CBFE9B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02339D-4BE0-418C-BF97-4031CB77DE79}" type="datetime1">
              <a:rPr lang="en-US" smtClean="0"/>
              <a:pPr/>
              <a:t>10/24/2013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06B5CD-CCB9-4BBA-984F-3CA26CBFE9B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3152E9-25D9-4CA0-9187-B3E7C0CB7E61}" type="datetime1">
              <a:rPr lang="en-US" smtClean="0"/>
              <a:pPr/>
              <a:t>10/24/2013</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06B5CD-CCB9-4BBA-984F-3CA26CBFE9B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600200"/>
            <a:ext cx="7772400" cy="1371600"/>
          </a:xfrm>
          <a:solidFill>
            <a:srgbClr val="CCFFCC"/>
          </a:solidFill>
          <a:ln>
            <a:solidFill>
              <a:schemeClr val="tx1"/>
            </a:solidFill>
          </a:ln>
        </p:spPr>
        <p:style>
          <a:lnRef idx="1">
            <a:schemeClr val="accent5"/>
          </a:lnRef>
          <a:fillRef idx="2">
            <a:schemeClr val="accent5"/>
          </a:fillRef>
          <a:effectRef idx="1">
            <a:schemeClr val="accent5"/>
          </a:effectRef>
          <a:fontRef idx="minor">
            <a:schemeClr val="dk1"/>
          </a:fontRef>
        </p:style>
        <p:txBody>
          <a:bodyPr>
            <a:normAutofit/>
          </a:bodyPr>
          <a:lstStyle/>
          <a:p>
            <a:r>
              <a:rPr lang="en-US" sz="2800" b="1" dirty="0" smtClean="0">
                <a:latin typeface="Times New Roman" pitchFamily="18" charset="0"/>
                <a:cs typeface="Times New Roman" pitchFamily="18" charset="0"/>
              </a:rPr>
              <a:t>STRUCTURED SETTLEMENTS AND CPLR ARTICLE 50-A (STRUCTURED JUDGMENTS)</a:t>
            </a:r>
            <a:endParaRPr lang="en-US" sz="2800" b="1" dirty="0">
              <a:latin typeface="Times New Roman" pitchFamily="18" charset="0"/>
              <a:cs typeface="Times New Roman" pitchFamily="18" charset="0"/>
            </a:endParaRPr>
          </a:p>
        </p:txBody>
      </p:sp>
      <p:sp>
        <p:nvSpPr>
          <p:cNvPr id="7" name="Subtitle 6"/>
          <p:cNvSpPr>
            <a:spLocks noGrp="1"/>
          </p:cNvSpPr>
          <p:nvPr>
            <p:ph type="subTitle" idx="1"/>
          </p:nvPr>
        </p:nvSpPr>
        <p:spPr>
          <a:xfrm>
            <a:off x="1371600" y="3657600"/>
            <a:ext cx="6400800" cy="1752600"/>
          </a:xfrm>
        </p:spPr>
        <p:txBody>
          <a:bodyPr anchor="ctr">
            <a:normAutofit/>
          </a:bodyPr>
          <a:lstStyle/>
          <a:p>
            <a:pPr>
              <a:spcBef>
                <a:spcPts val="0"/>
              </a:spcBef>
            </a:pPr>
            <a:r>
              <a:rPr lang="en-US" sz="1600" b="1" dirty="0" smtClean="0">
                <a:solidFill>
                  <a:schemeClr val="tx1"/>
                </a:solidFill>
                <a:latin typeface="Times New Roman" pitchFamily="18" charset="0"/>
                <a:cs typeface="Times New Roman" pitchFamily="18" charset="0"/>
              </a:rPr>
              <a:t>PRESENTED BY</a:t>
            </a:r>
          </a:p>
          <a:p>
            <a:pPr>
              <a:spcBef>
                <a:spcPts val="0"/>
              </a:spcBef>
            </a:pPr>
            <a:endParaRPr lang="en-US" sz="1600" b="1" dirty="0" smtClean="0">
              <a:solidFill>
                <a:schemeClr val="tx1"/>
              </a:solidFill>
              <a:latin typeface="Times New Roman" pitchFamily="18" charset="0"/>
              <a:cs typeface="Times New Roman" pitchFamily="18" charset="0"/>
            </a:endParaRPr>
          </a:p>
          <a:p>
            <a:pPr>
              <a:lnSpc>
                <a:spcPct val="114000"/>
              </a:lnSpc>
              <a:spcBef>
                <a:spcPts val="0"/>
              </a:spcBef>
              <a:spcAft>
                <a:spcPts val="600"/>
              </a:spcAft>
            </a:pPr>
            <a:r>
              <a:rPr lang="en-US" sz="2000" b="1" dirty="0" smtClean="0">
                <a:solidFill>
                  <a:schemeClr val="tx1"/>
                </a:solidFill>
                <a:latin typeface="Times New Roman" pitchFamily="18" charset="0"/>
                <a:cs typeface="Times New Roman" pitchFamily="18" charset="0"/>
              </a:rPr>
              <a:t>TODD A. KIPNES, JD, MBA</a:t>
            </a:r>
            <a:br>
              <a:rPr lang="en-US" sz="2000" b="1" dirty="0" smtClean="0">
                <a:solidFill>
                  <a:schemeClr val="tx1"/>
                </a:solidFill>
                <a:latin typeface="Times New Roman" pitchFamily="18" charset="0"/>
                <a:cs typeface="Times New Roman" pitchFamily="18" charset="0"/>
              </a:rPr>
            </a:br>
            <a:r>
              <a:rPr lang="en-US" sz="1600" b="1" dirty="0" smtClean="0">
                <a:solidFill>
                  <a:schemeClr val="tx1"/>
                </a:solidFill>
                <a:latin typeface="Times New Roman" pitchFamily="18" charset="0"/>
                <a:cs typeface="Times New Roman" pitchFamily="18" charset="0"/>
              </a:rPr>
              <a:t>KIPNES CROWLEY GROUP LLC</a:t>
            </a:r>
            <a:r>
              <a:rPr lang="en-US" sz="1600" b="1" dirty="0">
                <a:solidFill>
                  <a:schemeClr val="tx1"/>
                </a:solidFill>
                <a:latin typeface="Times New Roman" pitchFamily="18" charset="0"/>
                <a:cs typeface="Times New Roman" pitchFamily="18" charset="0"/>
              </a:rPr>
              <a:t/>
            </a:r>
            <a:br>
              <a:rPr lang="en-US" sz="1600" b="1" dirty="0">
                <a:solidFill>
                  <a:schemeClr val="tx1"/>
                </a:solidFill>
                <a:latin typeface="Times New Roman" pitchFamily="18" charset="0"/>
                <a:cs typeface="Times New Roman" pitchFamily="18" charset="0"/>
              </a:rPr>
            </a:br>
            <a:r>
              <a:rPr lang="en-US" sz="1600" b="1" dirty="0" smtClean="0">
                <a:solidFill>
                  <a:schemeClr val="tx1"/>
                </a:solidFill>
                <a:latin typeface="Times New Roman" pitchFamily="18" charset="0"/>
                <a:cs typeface="Times New Roman" pitchFamily="18" charset="0"/>
              </a:rPr>
              <a:t>OCTOBER 25, 2013</a:t>
            </a:r>
            <a:endParaRPr lang="en-US" sz="2000" b="1" dirty="0" smtClean="0">
              <a:solidFill>
                <a:schemeClr val="tx1"/>
              </a:solidFill>
              <a:latin typeface="Times New Roman" pitchFamily="18" charset="0"/>
              <a:cs typeface="Times New Roman"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6271323"/>
            <a:ext cx="1371600" cy="44000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b="1" dirty="0" smtClean="0">
                <a:latin typeface="Times New Roman" pitchFamily="18" charset="0"/>
                <a:cs typeface="Times New Roman" pitchFamily="18" charset="0"/>
              </a:rPr>
              <a:t>PERIODIC PAYMENT PLANS</a:t>
            </a:r>
            <a:endParaRPr lang="en-US" sz="3600" b="1" dirty="0">
              <a:latin typeface="Times New Roman" pitchFamily="18" charset="0"/>
              <a:cs typeface="Times New Roman" pitchFamily="18" charset="0"/>
            </a:endParaRPr>
          </a:p>
        </p:txBody>
      </p:sp>
      <p:sp>
        <p:nvSpPr>
          <p:cNvPr id="3" name="Subtitle 2"/>
          <p:cNvSpPr>
            <a:spLocks noGrp="1"/>
          </p:cNvSpPr>
          <p:nvPr>
            <p:ph type="subTitle" idx="1"/>
          </p:nvPr>
        </p:nvSpPr>
        <p:spPr/>
        <p:txBody>
          <a:bodyPr>
            <a:normAutofit/>
          </a:bodyPr>
          <a:lstStyle/>
          <a:p>
            <a:r>
              <a:rPr lang="en-US" sz="2800" b="1" dirty="0" smtClean="0">
                <a:solidFill>
                  <a:schemeClr val="tx1"/>
                </a:solidFill>
                <a:latin typeface="Times New Roman" pitchFamily="18" charset="0"/>
                <a:cs typeface="Times New Roman" pitchFamily="18" charset="0"/>
              </a:rPr>
              <a:t>EXAMPLES</a:t>
            </a:r>
            <a:endParaRPr lang="en-US" sz="28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3308863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1835" y="0"/>
            <a:ext cx="5300329" cy="6858000"/>
          </a:xfrm>
          <a:prstGeom prst="rect">
            <a:avLst/>
          </a:prstGeom>
        </p:spPr>
      </p:pic>
    </p:spTree>
    <p:extLst>
      <p:ext uri="{BB962C8B-B14F-4D97-AF65-F5344CB8AC3E}">
        <p14:creationId xmlns:p14="http://schemas.microsoft.com/office/powerpoint/2010/main" val="22119187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1835" y="0"/>
            <a:ext cx="5300329" cy="6858000"/>
          </a:xfrm>
          <a:prstGeom prst="rect">
            <a:avLst/>
          </a:prstGeom>
        </p:spPr>
      </p:pic>
    </p:spTree>
    <p:extLst>
      <p:ext uri="{BB962C8B-B14F-4D97-AF65-F5344CB8AC3E}">
        <p14:creationId xmlns:p14="http://schemas.microsoft.com/office/powerpoint/2010/main" val="14986623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u="sng" dirty="0" smtClean="0">
                <a:latin typeface="Times New Roman" pitchFamily="18" charset="0"/>
                <a:cs typeface="Times New Roman" pitchFamily="18" charset="0"/>
              </a:rPr>
              <a:t>BENEFITS TO THE PLAINTIFF</a:t>
            </a:r>
            <a:endParaRPr lang="en-US" sz="2800" b="1" u="sng" dirty="0">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pPr marL="457200" indent="-457200">
              <a:buFont typeface="+mj-lt"/>
              <a:buAutoNum type="arabicPeriod"/>
            </a:pPr>
            <a:r>
              <a:rPr lang="en-US" sz="2400" b="1" dirty="0" smtClean="0">
                <a:latin typeface="Times New Roman" pitchFamily="18" charset="0"/>
                <a:cs typeface="Times New Roman" pitchFamily="18" charset="0"/>
              </a:rPr>
              <a:t>Tax-Free:  </a:t>
            </a:r>
            <a:r>
              <a:rPr lang="en-US" sz="2400" dirty="0" smtClean="0">
                <a:latin typeface="Times New Roman" pitchFamily="18" charset="0"/>
                <a:cs typeface="Times New Roman" pitchFamily="18" charset="0"/>
              </a:rPr>
              <a:t>All the periodic payments made to the Plaintiff are tax-free, including the portion that represents the gain over and above what the Defendant paid for the annuity.</a:t>
            </a:r>
          </a:p>
          <a:p>
            <a:pPr marL="457200" indent="-457200" algn="just">
              <a:buFont typeface="+mj-lt"/>
              <a:buAutoNum type="arabicPeriod"/>
            </a:pPr>
            <a:r>
              <a:rPr lang="en-US" sz="2400" b="1" dirty="0" smtClean="0">
                <a:latin typeface="Times New Roman" pitchFamily="18" charset="0"/>
                <a:cs typeface="Times New Roman" pitchFamily="18" charset="0"/>
              </a:rPr>
              <a:t>Avoidance of Market Risk:  </a:t>
            </a:r>
            <a:r>
              <a:rPr lang="en-US" sz="2400" dirty="0" smtClean="0">
                <a:latin typeface="Times New Roman" pitchFamily="18" charset="0"/>
                <a:cs typeface="Times New Roman" pitchFamily="18" charset="0"/>
              </a:rPr>
              <a:t>Annuities are contractual obligations guaranteed by highly rated life insurance companies.  The benefits are predetermined, they do not fluctuate, and in most states, they are furthered guaranteed (up to a certain amount) by the State.</a:t>
            </a:r>
          </a:p>
          <a:p>
            <a:pPr marL="457200" indent="-457200" algn="just">
              <a:buFont typeface="+mj-lt"/>
              <a:buAutoNum type="arabicPeriod"/>
            </a:pPr>
            <a:r>
              <a:rPr lang="en-US" sz="2400" b="1" dirty="0" smtClean="0">
                <a:latin typeface="Times New Roman" pitchFamily="18" charset="0"/>
                <a:cs typeface="Times New Roman" pitchFamily="18" charset="0"/>
              </a:rPr>
              <a:t>Lifetime Income:  </a:t>
            </a:r>
            <a:r>
              <a:rPr lang="en-US" sz="2400" dirty="0" smtClean="0">
                <a:latin typeface="Times New Roman" pitchFamily="18" charset="0"/>
                <a:cs typeface="Times New Roman" pitchFamily="18" charset="0"/>
              </a:rPr>
              <a:t>No other investment can be guaranteed for life.  An annuity cannot be outlived or squandered.</a:t>
            </a:r>
          </a:p>
          <a:p>
            <a:pPr marL="457200" indent="-457200" algn="just">
              <a:buFont typeface="+mj-lt"/>
              <a:buAutoNum type="arabicPeriod"/>
            </a:pPr>
            <a:r>
              <a:rPr lang="en-US" sz="2400" b="1" dirty="0" smtClean="0">
                <a:latin typeface="Times New Roman" pitchFamily="18" charset="0"/>
                <a:cs typeface="Times New Roman" pitchFamily="18" charset="0"/>
              </a:rPr>
              <a:t>No Management or Investment Fees</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176127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u="sng" dirty="0" smtClean="0">
                <a:latin typeface="Times New Roman" pitchFamily="18" charset="0"/>
                <a:cs typeface="Times New Roman" pitchFamily="18" charset="0"/>
              </a:rPr>
              <a:t>BENEFITS TO THE PLAINTIFF (CONT)</a:t>
            </a:r>
            <a:endParaRPr lang="en-US" sz="3200" b="1" u="sng"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4648200"/>
          </a:xfrm>
        </p:spPr>
        <p:txBody>
          <a:bodyPr>
            <a:normAutofit/>
          </a:bodyPr>
          <a:lstStyle/>
          <a:p>
            <a:pPr marL="457200" indent="-457200" algn="just">
              <a:buAutoNum type="arabicPeriod" startAt="5"/>
            </a:pPr>
            <a:r>
              <a:rPr lang="en-US" sz="2400" b="1" dirty="0" smtClean="0">
                <a:latin typeface="Times New Roman" pitchFamily="18" charset="0"/>
                <a:cs typeface="Times New Roman" pitchFamily="18" charset="0"/>
              </a:rPr>
              <a:t>Judgment-, Creditor- and Spouse-Proof:  </a:t>
            </a:r>
            <a:r>
              <a:rPr lang="en-US" sz="2400" dirty="0" smtClean="0">
                <a:latin typeface="Times New Roman" pitchFamily="18" charset="0"/>
                <a:cs typeface="Times New Roman" pitchFamily="18" charset="0"/>
              </a:rPr>
              <a:t>Because structured settlement annuities are purchased by the Defendant, and are therefore not an asset of the Plaintiff’s, they cannot be attached by creditors.</a:t>
            </a:r>
          </a:p>
          <a:p>
            <a:pPr marL="457200" indent="-457200" algn="just">
              <a:buAutoNum type="arabicPeriod" startAt="5"/>
            </a:pPr>
            <a:r>
              <a:rPr lang="en-US" sz="2400" b="1" dirty="0" smtClean="0">
                <a:latin typeface="Times New Roman" pitchFamily="18" charset="0"/>
                <a:cs typeface="Times New Roman" pitchFamily="18" charset="0"/>
              </a:rPr>
              <a:t>Competitive Return:  </a:t>
            </a:r>
            <a:r>
              <a:rPr lang="en-US" sz="2400" dirty="0" smtClean="0">
                <a:latin typeface="Times New Roman" pitchFamily="18" charset="0"/>
                <a:cs typeface="Times New Roman" pitchFamily="18" charset="0"/>
              </a:rPr>
              <a:t>Although a high return on investment has not traditionally been the goal of structured settlement annuities, they typically do achieve a higher return than similar investments.</a:t>
            </a:r>
          </a:p>
          <a:p>
            <a:pPr marL="457200" indent="-457200" algn="just">
              <a:buAutoNum type="arabicPeriod" startAt="5"/>
            </a:pPr>
            <a:r>
              <a:rPr lang="en-US" sz="2400" b="1" dirty="0" smtClean="0">
                <a:latin typeface="Times New Roman" pitchFamily="18" charset="0"/>
                <a:cs typeface="Times New Roman" pitchFamily="18" charset="0"/>
              </a:rPr>
              <a:t>Individually Tailored Packages:  </a:t>
            </a:r>
            <a:r>
              <a:rPr lang="en-US" sz="2400" dirty="0" smtClean="0">
                <a:latin typeface="Times New Roman" pitchFamily="18" charset="0"/>
                <a:cs typeface="Times New Roman" pitchFamily="18" charset="0"/>
              </a:rPr>
              <a:t>Annuities can be structured to provide funds at the times and in the amounts they are needed.</a:t>
            </a:r>
            <a:endParaRPr lang="en-US" sz="24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4161001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u="sng" dirty="0" smtClean="0">
                <a:latin typeface="Times New Roman" pitchFamily="18" charset="0"/>
                <a:cs typeface="Times New Roman" pitchFamily="18" charset="0"/>
              </a:rPr>
              <a:t>WHEN TO CONSIDER A STRUCTURED SETTLEMENT</a:t>
            </a:r>
            <a:endParaRPr lang="en-US" sz="2400" b="1" u="sng"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4800600"/>
          </a:xfrm>
        </p:spPr>
        <p:txBody>
          <a:bodyPr>
            <a:normAutofit lnSpcReduction="10000"/>
          </a:bodyPr>
          <a:lstStyle/>
          <a:p>
            <a:pPr marL="457200" indent="-457200" algn="just">
              <a:spcBef>
                <a:spcPts val="1200"/>
              </a:spcBef>
              <a:spcAft>
                <a:spcPts val="1200"/>
              </a:spcAft>
              <a:buAutoNum type="arabicPeriod"/>
            </a:pPr>
            <a:r>
              <a:rPr lang="en-US" sz="2400" b="1" dirty="0" smtClean="0">
                <a:latin typeface="Times New Roman" pitchFamily="18" charset="0"/>
                <a:cs typeface="Times New Roman" pitchFamily="18" charset="0"/>
              </a:rPr>
              <a:t>Catastrophic Injury Cases:  </a:t>
            </a:r>
            <a:r>
              <a:rPr lang="en-US" sz="2400" dirty="0" smtClean="0">
                <a:latin typeface="Times New Roman" pitchFamily="18" charset="0"/>
                <a:cs typeface="Times New Roman" pitchFamily="18" charset="0"/>
              </a:rPr>
              <a:t>Any time future medical expenses are likely to be high, a structured settlement is likely to be appropriate.</a:t>
            </a:r>
          </a:p>
          <a:p>
            <a:pPr marL="457200" indent="-457200" algn="just">
              <a:spcBef>
                <a:spcPts val="1200"/>
              </a:spcBef>
              <a:spcAft>
                <a:spcPts val="1200"/>
              </a:spcAft>
              <a:buAutoNum type="arabicPeriod"/>
            </a:pPr>
            <a:r>
              <a:rPr lang="en-US" sz="2400" b="1" dirty="0" smtClean="0">
                <a:latin typeface="Times New Roman" pitchFamily="18" charset="0"/>
                <a:cs typeface="Times New Roman" pitchFamily="18" charset="0"/>
              </a:rPr>
              <a:t>Cases Involving Minors Or Incompetents:  </a:t>
            </a:r>
            <a:r>
              <a:rPr lang="en-US" sz="2400" dirty="0" smtClean="0">
                <a:latin typeface="Times New Roman" pitchFamily="18" charset="0"/>
                <a:cs typeface="Times New Roman" pitchFamily="18" charset="0"/>
              </a:rPr>
              <a:t>Even when a minor is unlikely to have high future medical costs, a structured settlement is likely to provide the best return among the low-risk options.  If appropriate, the annuity can be structured to end when the Plaintiff reaches majority.  This is true even when the minor is not the injured party (</a:t>
            </a:r>
            <a:r>
              <a:rPr lang="en-US" sz="2400" i="1" dirty="0" smtClean="0">
                <a:latin typeface="Times New Roman" pitchFamily="18" charset="0"/>
                <a:cs typeface="Times New Roman" pitchFamily="18" charset="0"/>
              </a:rPr>
              <a:t>e.g., </a:t>
            </a:r>
            <a:r>
              <a:rPr lang="en-US" sz="2400" dirty="0" smtClean="0">
                <a:latin typeface="Times New Roman" pitchFamily="18" charset="0"/>
                <a:cs typeface="Times New Roman" pitchFamily="18" charset="0"/>
              </a:rPr>
              <a:t>death or incapacitation of a parent).</a:t>
            </a:r>
          </a:p>
          <a:p>
            <a:pPr marL="457200" indent="-457200" algn="just">
              <a:spcBef>
                <a:spcPts val="1200"/>
              </a:spcBef>
              <a:buAutoNum type="arabicPeriod"/>
            </a:pPr>
            <a:r>
              <a:rPr lang="en-US" sz="2400" b="1" dirty="0" smtClean="0">
                <a:latin typeface="Times New Roman" pitchFamily="18" charset="0"/>
                <a:cs typeface="Times New Roman" pitchFamily="18" charset="0"/>
              </a:rPr>
              <a:t>Cases Involving Replacement of Lost Earnings:  </a:t>
            </a:r>
            <a:r>
              <a:rPr lang="en-US" sz="2400" dirty="0" smtClean="0">
                <a:latin typeface="Times New Roman" pitchFamily="18" charset="0"/>
                <a:cs typeface="Times New Roman" pitchFamily="18" charset="0"/>
              </a:rPr>
              <a:t>A structured settlement can replicate the lost earnings, tax-free.</a:t>
            </a:r>
          </a:p>
          <a:p>
            <a:pPr marL="457200" indent="-457200" algn="just">
              <a:buAutoNum type="arabicPeriod"/>
            </a:pPr>
            <a:endParaRPr lang="en-US" sz="24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7866963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u="sng" dirty="0" smtClean="0">
                <a:solidFill>
                  <a:prstClr val="black"/>
                </a:solidFill>
                <a:latin typeface="Times New Roman" pitchFamily="18" charset="0"/>
                <a:cs typeface="Times New Roman" pitchFamily="18" charset="0"/>
              </a:rPr>
              <a:t>WHEN TO CONSIDER A STRUCTURED SETTLEMENT</a:t>
            </a:r>
            <a:endParaRPr lang="en-US" sz="3200" b="1" u="sng"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pPr marL="457200" indent="-457200" algn="just">
              <a:buNone/>
            </a:pPr>
            <a:r>
              <a:rPr lang="en-US" sz="2400" b="1" dirty="0" smtClean="0">
                <a:latin typeface="Times New Roman" pitchFamily="18" charset="0"/>
                <a:cs typeface="Times New Roman" pitchFamily="18" charset="0"/>
              </a:rPr>
              <a:t>4.	Large Settlements or Verdicts:  </a:t>
            </a:r>
            <a:r>
              <a:rPr lang="en-US" sz="2400" dirty="0" smtClean="0">
                <a:latin typeface="Times New Roman" pitchFamily="18" charset="0"/>
                <a:cs typeface="Times New Roman" pitchFamily="18" charset="0"/>
              </a:rPr>
              <a:t>Because structured settlements offer a competitive return with little or no risk, and because they are available </a:t>
            </a:r>
            <a:r>
              <a:rPr lang="en-US" sz="2400" u="sng" dirty="0" smtClean="0">
                <a:latin typeface="Times New Roman" pitchFamily="18" charset="0"/>
                <a:cs typeface="Times New Roman" pitchFamily="18" charset="0"/>
              </a:rPr>
              <a:t>only at the time of settlement</a:t>
            </a:r>
            <a:r>
              <a:rPr lang="en-US" sz="2400" dirty="0" smtClean="0">
                <a:latin typeface="Times New Roman" pitchFamily="18" charset="0"/>
                <a:cs typeface="Times New Roman" pitchFamily="18" charset="0"/>
              </a:rPr>
              <a:t>, they are appropriate for any Plaintiff receiving a sum of money large enough to require a comprehensive investment plan.</a:t>
            </a:r>
            <a:endParaRPr lang="en-US" sz="2400" b="1" dirty="0" smtClean="0">
              <a:latin typeface="Times New Roman" pitchFamily="18" charset="0"/>
              <a:cs typeface="Times New Roman" pitchFamily="18" charset="0"/>
            </a:endParaRPr>
          </a:p>
          <a:p>
            <a:pPr marL="457200" indent="-457200" algn="just">
              <a:buNone/>
            </a:pPr>
            <a:r>
              <a:rPr lang="en-US" sz="2400" b="1" dirty="0" smtClean="0">
                <a:latin typeface="Times New Roman" pitchFamily="18" charset="0"/>
                <a:cs typeface="Times New Roman" pitchFamily="18" charset="0"/>
              </a:rPr>
              <a:t>5.	Cases Involving Financially Unsophisticated Claimants:  </a:t>
            </a:r>
            <a:r>
              <a:rPr lang="en-US" sz="2400" dirty="0" smtClean="0">
                <a:latin typeface="Times New Roman" pitchFamily="18" charset="0"/>
                <a:cs typeface="Times New Roman" pitchFamily="18" charset="0"/>
              </a:rPr>
              <a:t>Structured settlements limit significantly the post-settlement investment decisions the Plaintiff needs to make, and protects the Plaintiff from poor decisions.</a:t>
            </a:r>
            <a:endParaRPr lang="en-US" sz="2400" b="1" dirty="0" smtClean="0">
              <a:latin typeface="Times New Roman" pitchFamily="18" charset="0"/>
              <a:cs typeface="Times New Roman" pitchFamily="18" charset="0"/>
            </a:endParaRPr>
          </a:p>
          <a:p>
            <a:pPr marL="457200" indent="-457200" algn="just">
              <a:buNone/>
            </a:pPr>
            <a:r>
              <a:rPr lang="en-US" sz="2400" b="1" dirty="0" smtClean="0">
                <a:latin typeface="Times New Roman" pitchFamily="18" charset="0"/>
                <a:cs typeface="Times New Roman" pitchFamily="18" charset="0"/>
              </a:rPr>
              <a:t>6.	Cases Involving Claimants in Higher Income Brackets:  </a:t>
            </a:r>
            <a:r>
              <a:rPr lang="en-US" sz="2400" dirty="0" smtClean="0">
                <a:latin typeface="Times New Roman" pitchFamily="18" charset="0"/>
                <a:cs typeface="Times New Roman" pitchFamily="18" charset="0"/>
              </a:rPr>
              <a:t>For these Plaintiffs, other investments might exacerbate an already significant tax burden.</a:t>
            </a:r>
            <a:endParaRPr lang="en-US" sz="24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2160483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2365374"/>
          </a:xfrm>
        </p:spPr>
        <p:txBody>
          <a:bodyPr>
            <a:normAutofit/>
          </a:bodyPr>
          <a:lstStyle/>
          <a:p>
            <a:r>
              <a:rPr lang="en-US" sz="3600" b="1" dirty="0" smtClean="0">
                <a:latin typeface="Times New Roman" pitchFamily="18" charset="0"/>
                <a:cs typeface="Times New Roman" pitchFamily="18" charset="0"/>
              </a:rPr>
              <a:t>BENEFITS OF A STRUCTURED SETTLEMENT (OR JUDGMENT)</a:t>
            </a:r>
            <a:br>
              <a:rPr lang="en-US" sz="3600" b="1" dirty="0" smtClean="0">
                <a:latin typeface="Times New Roman" pitchFamily="18" charset="0"/>
                <a:cs typeface="Times New Roman" pitchFamily="18" charset="0"/>
              </a:rPr>
            </a:br>
            <a:r>
              <a:rPr lang="en-US" sz="3600" b="1" dirty="0" smtClean="0">
                <a:latin typeface="Times New Roman" pitchFamily="18" charset="0"/>
                <a:cs typeface="Times New Roman" pitchFamily="18" charset="0"/>
              </a:rPr>
              <a:t>TO THE DEFENDANT</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36757716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z="4000" b="1" u="sng" dirty="0" smtClean="0">
                <a:latin typeface="Times New Roman" pitchFamily="18" charset="0"/>
                <a:cs typeface="Times New Roman" pitchFamily="18" charset="0"/>
              </a:rPr>
              <a:t>FUTURE DAMAGES</a:t>
            </a:r>
            <a:endParaRPr lang="en-US" sz="4000" b="1" u="sng" dirty="0">
              <a:latin typeface="Times New Roman" pitchFamily="18" charset="0"/>
              <a:cs typeface="Times New Roman" pitchFamily="18" charset="0"/>
            </a:endParaRPr>
          </a:p>
        </p:txBody>
      </p:sp>
      <p:pic>
        <p:nvPicPr>
          <p:cNvPr id="4" name="Content Placeholder 3" descr="TRAIN_edited-1.jpg"/>
          <p:cNvPicPr>
            <a:picLocks noGrp="1" noChangeAspect="1"/>
          </p:cNvPicPr>
          <p:nvPr>
            <p:ph idx="1"/>
          </p:nvPr>
        </p:nvPicPr>
        <p:blipFill>
          <a:blip r:embed="rId3"/>
          <a:stretch>
            <a:fillRect/>
          </a:stretch>
        </p:blipFill>
        <p:spPr>
          <a:xfrm>
            <a:off x="1905000" y="1219200"/>
            <a:ext cx="5257800" cy="3906692"/>
          </a:xfrm>
          <a:prstGeom prst="rect">
            <a:avLst/>
          </a:prstGeom>
          <a:ln w="228600" cap="sq" cmpd="thickThin">
            <a:solidFill>
              <a:srgbClr val="000000"/>
            </a:solidFill>
            <a:prstDash val="solid"/>
            <a:miter lim="800000"/>
          </a:ln>
          <a:effectLst>
            <a:innerShdw blurRad="76200">
              <a:srgbClr val="000000"/>
            </a:innerShdw>
          </a:effectLst>
        </p:spPr>
      </p:pic>
      <p:sp>
        <p:nvSpPr>
          <p:cNvPr id="5" name="TextBox 4"/>
          <p:cNvSpPr txBox="1"/>
          <p:nvPr/>
        </p:nvSpPr>
        <p:spPr>
          <a:xfrm>
            <a:off x="982098" y="5486400"/>
            <a:ext cx="6934200" cy="1200329"/>
          </a:xfrm>
          <a:prstGeom prst="rect">
            <a:avLst/>
          </a:prstGeom>
          <a:noFill/>
        </p:spPr>
        <p:txBody>
          <a:bodyPr wrap="square" rtlCol="0">
            <a:spAutoFit/>
          </a:bodyPr>
          <a:lstStyle/>
          <a:p>
            <a:pPr algn="just"/>
            <a:r>
              <a:rPr lang="en-US" sz="2400" dirty="0" smtClean="0">
                <a:cs typeface="Times New Roman" pitchFamily="18" charset="0"/>
              </a:rPr>
              <a:t>Future damages compensate for future loss.  Common items include medical expenses, lost earnings, and pain and suffering.</a:t>
            </a:r>
            <a:endParaRPr lang="en-US" sz="2400" dirty="0">
              <a:cs typeface="Times New Roman" pitchFamily="18" charset="0"/>
            </a:endParaRPr>
          </a:p>
        </p:txBody>
      </p:sp>
    </p:spTree>
    <p:extLst>
      <p:ext uri="{BB962C8B-B14F-4D97-AF65-F5344CB8AC3E}">
        <p14:creationId xmlns:p14="http://schemas.microsoft.com/office/powerpoint/2010/main" val="2900774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u="sng" dirty="0" smtClean="0">
                <a:latin typeface="Times New Roman" pitchFamily="18" charset="0"/>
                <a:cs typeface="Times New Roman" pitchFamily="18" charset="0"/>
              </a:rPr>
              <a:t>PREDICTING THE FUTURE</a:t>
            </a:r>
            <a:endParaRPr lang="en-US" sz="2800" b="1" u="sng" dirty="0">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8229600" cy="5105400"/>
          </a:xfrm>
        </p:spPr>
        <p:txBody>
          <a:bodyPr>
            <a:normAutofit/>
          </a:bodyPr>
          <a:lstStyle/>
          <a:p>
            <a:pPr marL="347472" lvl="0" indent="0">
              <a:spcBef>
                <a:spcPts val="600"/>
              </a:spcBef>
              <a:spcAft>
                <a:spcPts val="600"/>
              </a:spcAft>
              <a:buNone/>
            </a:pPr>
            <a:r>
              <a:rPr lang="en-US" sz="2000" b="1" dirty="0" smtClean="0">
                <a:solidFill>
                  <a:prstClr val="black"/>
                </a:solidFill>
                <a:latin typeface="Times New Roman" pitchFamily="18" charset="0"/>
                <a:cs typeface="Times New Roman" pitchFamily="18" charset="0"/>
              </a:rPr>
              <a:t>Some predictions about the plaintiff:</a:t>
            </a:r>
            <a:endParaRPr lang="en-US" sz="2000" b="1" dirty="0">
              <a:solidFill>
                <a:prstClr val="black"/>
              </a:solidFill>
              <a:latin typeface="Times New Roman" pitchFamily="18" charset="0"/>
              <a:cs typeface="Times New Roman" pitchFamily="18" charset="0"/>
            </a:endParaRPr>
          </a:p>
          <a:p>
            <a:pPr marL="800100" lvl="0" indent="-457200">
              <a:spcBef>
                <a:spcPts val="600"/>
              </a:spcBef>
              <a:spcAft>
                <a:spcPts val="600"/>
              </a:spcAft>
            </a:pPr>
            <a:r>
              <a:rPr lang="en-US" sz="1800" dirty="0" smtClean="0">
                <a:solidFill>
                  <a:prstClr val="black"/>
                </a:solidFill>
                <a:latin typeface="Times New Roman" pitchFamily="18" charset="0"/>
                <a:cs typeface="Times New Roman" pitchFamily="18" charset="0"/>
              </a:rPr>
              <a:t>What type of future care will the plaintiff need?</a:t>
            </a:r>
          </a:p>
          <a:p>
            <a:pPr marL="800100" lvl="0" indent="-457200">
              <a:spcBef>
                <a:spcPts val="600"/>
              </a:spcBef>
              <a:spcAft>
                <a:spcPts val="600"/>
              </a:spcAft>
            </a:pPr>
            <a:r>
              <a:rPr lang="en-US" sz="1800" dirty="0" smtClean="0">
                <a:solidFill>
                  <a:prstClr val="black"/>
                </a:solidFill>
                <a:latin typeface="Times New Roman" pitchFamily="18" charset="0"/>
                <a:cs typeface="Times New Roman" pitchFamily="18" charset="0"/>
              </a:rPr>
              <a:t>How long will the plaintiff live?</a:t>
            </a:r>
          </a:p>
          <a:p>
            <a:pPr marL="347472" lvl="0" indent="0">
              <a:spcBef>
                <a:spcPts val="600"/>
              </a:spcBef>
              <a:spcAft>
                <a:spcPts val="600"/>
              </a:spcAft>
              <a:buNone/>
            </a:pPr>
            <a:r>
              <a:rPr lang="en-US" sz="2000" b="1" dirty="0">
                <a:solidFill>
                  <a:prstClr val="black"/>
                </a:solidFill>
                <a:latin typeface="Times New Roman" pitchFamily="18" charset="0"/>
                <a:cs typeface="Times New Roman" pitchFamily="18" charset="0"/>
              </a:rPr>
              <a:t>Some predictions about the </a:t>
            </a:r>
            <a:r>
              <a:rPr lang="en-US" sz="2000" b="1" dirty="0" smtClean="0">
                <a:solidFill>
                  <a:prstClr val="black"/>
                </a:solidFill>
                <a:latin typeface="Times New Roman" pitchFamily="18" charset="0"/>
                <a:cs typeface="Times New Roman" pitchFamily="18" charset="0"/>
              </a:rPr>
              <a:t>economy:</a:t>
            </a:r>
            <a:endParaRPr lang="en-US" sz="1400" dirty="0" smtClean="0">
              <a:solidFill>
                <a:prstClr val="black"/>
              </a:solidFill>
              <a:latin typeface="Times New Roman" pitchFamily="18" charset="0"/>
              <a:cs typeface="Times New Roman" pitchFamily="18" charset="0"/>
            </a:endParaRPr>
          </a:p>
          <a:p>
            <a:pPr marL="800100" lvl="0" indent="-457200">
              <a:spcBef>
                <a:spcPts val="600"/>
              </a:spcBef>
              <a:spcAft>
                <a:spcPts val="600"/>
              </a:spcAft>
            </a:pPr>
            <a:r>
              <a:rPr lang="en-US" sz="1800" dirty="0" smtClean="0">
                <a:solidFill>
                  <a:prstClr val="black"/>
                </a:solidFill>
                <a:latin typeface="Times New Roman"/>
                <a:cs typeface="Times New Roman"/>
              </a:rPr>
              <a:t>How much will the future care cost?</a:t>
            </a:r>
          </a:p>
          <a:p>
            <a:pPr marL="800100" lvl="0" indent="-457200">
              <a:spcBef>
                <a:spcPts val="600"/>
              </a:spcBef>
              <a:spcAft>
                <a:spcPts val="600"/>
              </a:spcAft>
            </a:pPr>
            <a:r>
              <a:rPr lang="en-US" sz="1800" dirty="0" smtClean="0">
                <a:solidFill>
                  <a:prstClr val="black"/>
                </a:solidFill>
                <a:latin typeface="Times New Roman"/>
                <a:cs typeface="Times New Roman"/>
              </a:rPr>
              <a:t>At what rate will the cost of care grow over time?</a:t>
            </a:r>
            <a:endParaRPr lang="en-US" sz="1800" dirty="0">
              <a:solidFill>
                <a:prstClr val="black"/>
              </a:solidFill>
              <a:latin typeface="Times New Roman"/>
              <a:cs typeface="Times New Roman"/>
            </a:endParaRPr>
          </a:p>
          <a:p>
            <a:pPr marL="800100" lvl="0" indent="-457200">
              <a:spcBef>
                <a:spcPts val="600"/>
              </a:spcBef>
              <a:spcAft>
                <a:spcPts val="600"/>
              </a:spcAft>
            </a:pPr>
            <a:r>
              <a:rPr lang="en-US" sz="1800" dirty="0" smtClean="0">
                <a:solidFill>
                  <a:prstClr val="black"/>
                </a:solidFill>
                <a:latin typeface="Times New Roman" pitchFamily="18" charset="0"/>
                <a:cs typeface="Times New Roman" pitchFamily="18" charset="0"/>
              </a:rPr>
              <a:t>At what rate will the settlement (or judgment) monies grow over time?</a:t>
            </a:r>
          </a:p>
          <a:p>
            <a:pPr marL="347472" lvl="0" indent="0">
              <a:spcBef>
                <a:spcPts val="600"/>
              </a:spcBef>
              <a:spcAft>
                <a:spcPts val="600"/>
              </a:spcAft>
              <a:buNone/>
            </a:pPr>
            <a:r>
              <a:rPr lang="en-US" sz="2000" b="1" dirty="0">
                <a:solidFill>
                  <a:prstClr val="black"/>
                </a:solidFill>
                <a:latin typeface="Times New Roman" pitchFamily="18" charset="0"/>
                <a:cs typeface="Times New Roman" pitchFamily="18" charset="0"/>
              </a:rPr>
              <a:t>Some predictions </a:t>
            </a:r>
            <a:r>
              <a:rPr lang="en-US" sz="2000" b="1" dirty="0" smtClean="0">
                <a:solidFill>
                  <a:prstClr val="black"/>
                </a:solidFill>
                <a:latin typeface="Times New Roman" pitchFamily="18" charset="0"/>
                <a:cs typeface="Times New Roman" pitchFamily="18" charset="0"/>
              </a:rPr>
              <a:t>that cannot be tested objectively, even in hindsight:</a:t>
            </a:r>
            <a:endParaRPr lang="en-US" sz="1400" dirty="0" smtClean="0">
              <a:solidFill>
                <a:prstClr val="black"/>
              </a:solidFill>
              <a:latin typeface="Times New Roman" pitchFamily="18" charset="0"/>
              <a:cs typeface="Times New Roman" pitchFamily="18" charset="0"/>
            </a:endParaRPr>
          </a:p>
          <a:p>
            <a:pPr marL="800100" lvl="0" indent="-457200">
              <a:spcBef>
                <a:spcPts val="600"/>
              </a:spcBef>
              <a:spcAft>
                <a:spcPts val="600"/>
              </a:spcAft>
            </a:pPr>
            <a:r>
              <a:rPr lang="en-US" sz="1800" dirty="0" smtClean="0">
                <a:solidFill>
                  <a:prstClr val="black"/>
                </a:solidFill>
                <a:latin typeface="Times New Roman" pitchFamily="18" charset="0"/>
                <a:cs typeface="Times New Roman" pitchFamily="18" charset="0"/>
              </a:rPr>
              <a:t>How much money would an injured plaintiff have earned in wages?</a:t>
            </a:r>
          </a:p>
          <a:p>
            <a:pPr marL="800100" lvl="0" indent="-457200">
              <a:spcBef>
                <a:spcPts val="600"/>
              </a:spcBef>
              <a:spcAft>
                <a:spcPts val="600"/>
              </a:spcAft>
            </a:pPr>
            <a:r>
              <a:rPr lang="en-US" sz="1800" dirty="0" smtClean="0">
                <a:solidFill>
                  <a:prstClr val="black"/>
                </a:solidFill>
                <a:latin typeface="Times New Roman" pitchFamily="18" charset="0"/>
                <a:cs typeface="Times New Roman" pitchFamily="18" charset="0"/>
              </a:rPr>
              <a:t>What is the dollar value of future pain and suffering?</a:t>
            </a:r>
            <a:endParaRPr lang="en-US" sz="1800" dirty="0">
              <a:solidFill>
                <a:prstClr val="black"/>
              </a:solidFill>
              <a:latin typeface="Times New Roman" pitchFamily="18" charset="0"/>
              <a:cs typeface="Times New Roman" pitchFamily="18" charset="0"/>
            </a:endParaRPr>
          </a:p>
          <a:p>
            <a:pPr marL="457200" indent="0" algn="just">
              <a:spcBef>
                <a:spcPts val="600"/>
              </a:spcBef>
              <a:spcAft>
                <a:spcPts val="600"/>
              </a:spcAft>
              <a:buNone/>
            </a:pPr>
            <a:endParaRPr lang="en-US" sz="2000" b="1" dirty="0" smtClean="0">
              <a:latin typeface="Times New Roman"/>
              <a:cs typeface="Times New Roman"/>
            </a:endParaRPr>
          </a:p>
          <a:p>
            <a:pPr marL="800100" indent="-457200" algn="just">
              <a:spcBef>
                <a:spcPts val="600"/>
              </a:spcBef>
              <a:spcAft>
                <a:spcPts val="600"/>
              </a:spcAft>
            </a:pPr>
            <a:endParaRPr lang="en-US" sz="1800" dirty="0" smtClean="0">
              <a:solidFill>
                <a:prstClr val="black"/>
              </a:solidFill>
              <a:latin typeface="Times New Roman" pitchFamily="18" charset="0"/>
              <a:cs typeface="Times New Roman" pitchFamily="18" charset="0"/>
            </a:endParaRPr>
          </a:p>
          <a:p>
            <a:pPr marL="800100" indent="-457200" algn="just">
              <a:spcBef>
                <a:spcPts val="600"/>
              </a:spcBef>
              <a:spcAft>
                <a:spcPts val="600"/>
              </a:spcAft>
              <a:buNone/>
            </a:pPr>
            <a:endParaRPr lang="en-US" sz="2400" b="1" dirty="0" smtClean="0">
              <a:latin typeface="Times New Roman" pitchFamily="18" charset="0"/>
              <a:cs typeface="Times New Roman" pitchFamily="18" charset="0"/>
            </a:endParaRPr>
          </a:p>
          <a:p>
            <a:pPr marL="800100" indent="-457200" algn="just">
              <a:spcAft>
                <a:spcPts val="1200"/>
              </a:spcAft>
              <a:buNone/>
            </a:pPr>
            <a:endParaRPr lang="en-US" sz="2000" b="1" dirty="0" smtClean="0">
              <a:latin typeface="Times New Roman" pitchFamily="18" charset="0"/>
              <a:cs typeface="Times New Roman" pitchFamily="18" charset="0"/>
            </a:endParaRPr>
          </a:p>
          <a:p>
            <a:pPr marL="800100" indent="-457200" algn="just">
              <a:spcAft>
                <a:spcPts val="1200"/>
              </a:spcAft>
            </a:pPr>
            <a:endParaRPr 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1479229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u="sng" dirty="0" smtClean="0">
                <a:latin typeface="Times New Roman" pitchFamily="18" charset="0"/>
                <a:cs typeface="Times New Roman" pitchFamily="18" charset="0"/>
              </a:rPr>
              <a:t>LUMP SUM V. PERIODIC PAYMENTS</a:t>
            </a:r>
            <a:endParaRPr lang="en-US" sz="3200" b="1" u="sng" dirty="0">
              <a:latin typeface="Times New Roman" pitchFamily="18" charset="0"/>
              <a:cs typeface="Times New Roman" pitchFamily="18" charset="0"/>
            </a:endParaRPr>
          </a:p>
        </p:txBody>
      </p:sp>
      <p:sp>
        <p:nvSpPr>
          <p:cNvPr id="3" name="Content Placeholder 2"/>
          <p:cNvSpPr>
            <a:spLocks noGrp="1"/>
          </p:cNvSpPr>
          <p:nvPr>
            <p:ph sz="half" idx="1"/>
          </p:nvPr>
        </p:nvSpPr>
        <p:spPr>
          <a:xfrm>
            <a:off x="457200" y="1371600"/>
            <a:ext cx="4114800" cy="1554480"/>
          </a:xfrm>
        </p:spPr>
        <p:style>
          <a:lnRef idx="1">
            <a:schemeClr val="accent3"/>
          </a:lnRef>
          <a:fillRef idx="2">
            <a:schemeClr val="accent3"/>
          </a:fillRef>
          <a:effectRef idx="1">
            <a:schemeClr val="accent3"/>
          </a:effectRef>
          <a:fontRef idx="minor">
            <a:schemeClr val="dk1"/>
          </a:fontRef>
        </p:style>
        <p:txBody>
          <a:bodyPr>
            <a:normAutofit/>
          </a:bodyPr>
          <a:lstStyle/>
          <a:p>
            <a:pPr marL="0" indent="-347472" algn="just">
              <a:buNone/>
            </a:pPr>
            <a:r>
              <a:rPr lang="en-US" sz="1800" dirty="0" smtClean="0">
                <a:latin typeface="Arial" pitchFamily="34" charset="0"/>
                <a:cs typeface="Arial" pitchFamily="34" charset="0"/>
              </a:rPr>
              <a:t>Even though tort settlements may compensate for past, present and future damages, the claimant traditionally received payment in a </a:t>
            </a:r>
            <a:r>
              <a:rPr lang="en-US" sz="1800" b="1" dirty="0" smtClean="0">
                <a:latin typeface="Arial" pitchFamily="34" charset="0"/>
                <a:cs typeface="Arial" pitchFamily="34" charset="0"/>
              </a:rPr>
              <a:t>single lump sum.</a:t>
            </a:r>
          </a:p>
          <a:p>
            <a:pPr marL="0" indent="-347472">
              <a:buNone/>
            </a:pPr>
            <a:endParaRPr lang="en-US" sz="1800" dirty="0" smtClean="0">
              <a:latin typeface="Times New Roman" pitchFamily="18" charset="0"/>
              <a:cs typeface="Times New Roman" pitchFamily="18" charset="0"/>
            </a:endParaRPr>
          </a:p>
          <a:p>
            <a:pPr marL="0" indent="-347472">
              <a:buNone/>
            </a:pPr>
            <a:endParaRPr lang="en-US" sz="1800" dirty="0">
              <a:latin typeface="Times New Roman" pitchFamily="18" charset="0"/>
              <a:cs typeface="Times New Roman" pitchFamily="18" charset="0"/>
            </a:endParaRPr>
          </a:p>
        </p:txBody>
      </p:sp>
      <p:pic>
        <p:nvPicPr>
          <p:cNvPr id="7" name="Content Placeholder 6" descr="pile-of-money.png"/>
          <p:cNvPicPr>
            <a:picLocks noGrp="1" noChangeAspect="1"/>
          </p:cNvPicPr>
          <p:nvPr>
            <p:ph sz="half" idx="2"/>
          </p:nvPr>
        </p:nvPicPr>
        <p:blipFill>
          <a:blip r:embed="rId3" cstate="print"/>
          <a:stretch>
            <a:fillRect/>
          </a:stretch>
        </p:blipFill>
        <p:spPr>
          <a:xfrm>
            <a:off x="609600" y="3048000"/>
            <a:ext cx="3810000" cy="2857500"/>
          </a:xfrm>
        </p:spPr>
      </p:pic>
      <p:sp>
        <p:nvSpPr>
          <p:cNvPr id="8" name="Content Placeholder 2"/>
          <p:cNvSpPr txBox="1">
            <a:spLocks/>
          </p:cNvSpPr>
          <p:nvPr/>
        </p:nvSpPr>
        <p:spPr>
          <a:xfrm>
            <a:off x="4724400" y="1295400"/>
            <a:ext cx="4114800" cy="182880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a:bodyPr>
          <a:lstStyle/>
          <a:p>
            <a:pPr marL="0" marR="0" lvl="0" indent="-347472"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As</a:t>
            </a:r>
            <a:r>
              <a:rPr kumimoji="0" lang="en-US" sz="1800" b="0" i="0" u="none" strike="noStrike" kern="1200" cap="none" spc="0" normalizeH="0" noProof="0" dirty="0" smtClean="0">
                <a:ln>
                  <a:noFill/>
                </a:ln>
                <a:solidFill>
                  <a:schemeClr val="tx1"/>
                </a:solidFill>
                <a:effectLst/>
                <a:uLnTx/>
                <a:uFillTx/>
                <a:latin typeface="Arial" pitchFamily="34" charset="0"/>
                <a:cs typeface="Arial" pitchFamily="34" charset="0"/>
              </a:rPr>
              <a:t> an alternative, the claimant can receive a judgment or settlement partly in the form of periodic payments (</a:t>
            </a:r>
            <a:r>
              <a:rPr kumimoji="0" lang="en-US" sz="1800" b="0" i="1" u="none" strike="noStrike" kern="1200" cap="none" spc="0" normalizeH="0" noProof="0" dirty="0" smtClean="0">
                <a:ln>
                  <a:noFill/>
                </a:ln>
                <a:solidFill>
                  <a:schemeClr val="tx1"/>
                </a:solidFill>
                <a:effectLst/>
                <a:uLnTx/>
                <a:uFillTx/>
                <a:latin typeface="Arial" pitchFamily="34" charset="0"/>
                <a:cs typeface="Arial" pitchFamily="34" charset="0"/>
              </a:rPr>
              <a:t>i.e., </a:t>
            </a:r>
            <a:r>
              <a:rPr kumimoji="0" lang="en-US" sz="1800" b="0" u="none" strike="noStrike" kern="1200" cap="none" spc="0" normalizeH="0" noProof="0" dirty="0" smtClean="0">
                <a:ln>
                  <a:noFill/>
                </a:ln>
                <a:solidFill>
                  <a:schemeClr val="tx1"/>
                </a:solidFill>
                <a:effectLst/>
                <a:uLnTx/>
                <a:uFillTx/>
                <a:latin typeface="Arial" pitchFamily="34" charset="0"/>
                <a:cs typeface="Arial" pitchFamily="34" charset="0"/>
              </a:rPr>
              <a:t>future payments on set dates in </a:t>
            </a:r>
            <a:r>
              <a:rPr lang="en-US" dirty="0" smtClean="0">
                <a:solidFill>
                  <a:schemeClr val="tx1"/>
                </a:solidFill>
                <a:latin typeface="Arial" pitchFamily="34" charset="0"/>
                <a:cs typeface="Arial" pitchFamily="34" charset="0"/>
              </a:rPr>
              <a:t>set </a:t>
            </a:r>
            <a:r>
              <a:rPr kumimoji="0" lang="en-US" sz="1800" b="0" u="none" strike="noStrike" kern="1200" cap="none" spc="0" normalizeH="0" noProof="0" dirty="0" smtClean="0">
                <a:ln>
                  <a:noFill/>
                </a:ln>
                <a:solidFill>
                  <a:schemeClr val="tx1"/>
                </a:solidFill>
                <a:effectLst/>
                <a:uLnTx/>
                <a:uFillTx/>
                <a:latin typeface="Arial" pitchFamily="34" charset="0"/>
                <a:cs typeface="Arial" pitchFamily="34" charset="0"/>
              </a:rPr>
              <a:t>amounts).  </a:t>
            </a:r>
            <a:r>
              <a:rPr kumimoji="0" lang="en-US" sz="1800" b="0" i="0" u="none" strike="noStrike" kern="1200" cap="none" spc="0" normalizeH="0" noProof="0" dirty="0" smtClean="0">
                <a:ln>
                  <a:noFill/>
                </a:ln>
                <a:solidFill>
                  <a:schemeClr val="tx1"/>
                </a:solidFill>
                <a:effectLst/>
                <a:uLnTx/>
                <a:uFillTx/>
                <a:latin typeface="Arial" pitchFamily="34" charset="0"/>
                <a:cs typeface="Arial" pitchFamily="34" charset="0"/>
              </a:rPr>
              <a:t>This is termed a </a:t>
            </a:r>
            <a:r>
              <a:rPr kumimoji="0" lang="en-US" sz="1800" b="1" i="0" u="none" strike="noStrike" kern="1200" cap="none" spc="0" normalizeH="0" noProof="0" dirty="0" smtClean="0">
                <a:ln>
                  <a:noFill/>
                </a:ln>
                <a:solidFill>
                  <a:schemeClr val="tx1"/>
                </a:solidFill>
                <a:effectLst/>
                <a:uLnTx/>
                <a:uFillTx/>
                <a:latin typeface="Arial" pitchFamily="34" charset="0"/>
                <a:cs typeface="Arial" pitchFamily="34" charset="0"/>
              </a:rPr>
              <a:t>structured settlement or judgment.</a:t>
            </a:r>
            <a:endParaRPr kumimoji="0" lang="en-US" sz="18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p:txBody>
      </p:sp>
      <p:pic>
        <p:nvPicPr>
          <p:cNvPr id="9" name="Picture 8" descr="Money-piles-1.jpg"/>
          <p:cNvPicPr>
            <a:picLocks noChangeAspect="1"/>
          </p:cNvPicPr>
          <p:nvPr/>
        </p:nvPicPr>
        <p:blipFill>
          <a:blip r:embed="rId4" cstate="print"/>
          <a:stretch>
            <a:fillRect/>
          </a:stretch>
        </p:blipFill>
        <p:spPr>
          <a:xfrm>
            <a:off x="4935366" y="3449895"/>
            <a:ext cx="1371600" cy="740664"/>
          </a:xfrm>
          <a:prstGeom prst="rect">
            <a:avLst/>
          </a:prstGeom>
        </p:spPr>
      </p:pic>
      <p:pic>
        <p:nvPicPr>
          <p:cNvPr id="10" name="Picture 9" descr="Money-piles-1.jpg"/>
          <p:cNvPicPr>
            <a:picLocks noChangeAspect="1"/>
          </p:cNvPicPr>
          <p:nvPr/>
        </p:nvPicPr>
        <p:blipFill>
          <a:blip r:embed="rId4" cstate="print"/>
          <a:stretch>
            <a:fillRect/>
          </a:stretch>
        </p:blipFill>
        <p:spPr>
          <a:xfrm>
            <a:off x="6781800" y="3475047"/>
            <a:ext cx="1371600" cy="740664"/>
          </a:xfrm>
          <a:prstGeom prst="rect">
            <a:avLst/>
          </a:prstGeom>
        </p:spPr>
      </p:pic>
      <p:pic>
        <p:nvPicPr>
          <p:cNvPr id="11" name="Picture 10" descr="Money-piles-1.jpg"/>
          <p:cNvPicPr>
            <a:picLocks noChangeAspect="1"/>
          </p:cNvPicPr>
          <p:nvPr/>
        </p:nvPicPr>
        <p:blipFill>
          <a:blip r:embed="rId4" cstate="print"/>
          <a:stretch>
            <a:fillRect/>
          </a:stretch>
        </p:blipFill>
        <p:spPr>
          <a:xfrm>
            <a:off x="5029200" y="4332732"/>
            <a:ext cx="1371600" cy="740664"/>
          </a:xfrm>
          <a:prstGeom prst="rect">
            <a:avLst/>
          </a:prstGeom>
        </p:spPr>
      </p:pic>
      <p:pic>
        <p:nvPicPr>
          <p:cNvPr id="12" name="Picture 11" descr="Money-piles-1.jpg"/>
          <p:cNvPicPr>
            <a:picLocks noChangeAspect="1"/>
          </p:cNvPicPr>
          <p:nvPr/>
        </p:nvPicPr>
        <p:blipFill>
          <a:blip r:embed="rId4" cstate="print"/>
          <a:stretch>
            <a:fillRect/>
          </a:stretch>
        </p:blipFill>
        <p:spPr>
          <a:xfrm>
            <a:off x="6951833" y="4332732"/>
            <a:ext cx="1371600" cy="740664"/>
          </a:xfrm>
          <a:prstGeom prst="rect">
            <a:avLst/>
          </a:prstGeom>
        </p:spPr>
      </p:pic>
      <p:pic>
        <p:nvPicPr>
          <p:cNvPr id="13" name="Picture 12" descr="Money-piles-1.jpg"/>
          <p:cNvPicPr>
            <a:picLocks noChangeAspect="1"/>
          </p:cNvPicPr>
          <p:nvPr/>
        </p:nvPicPr>
        <p:blipFill>
          <a:blip r:embed="rId4" cstate="print"/>
          <a:stretch>
            <a:fillRect/>
          </a:stretch>
        </p:blipFill>
        <p:spPr>
          <a:xfrm>
            <a:off x="5105400" y="5191827"/>
            <a:ext cx="1371600" cy="740664"/>
          </a:xfrm>
          <a:prstGeom prst="rect">
            <a:avLst/>
          </a:prstGeom>
        </p:spPr>
      </p:pic>
      <p:pic>
        <p:nvPicPr>
          <p:cNvPr id="14" name="Picture 13" descr="Money-piles-1.jpg"/>
          <p:cNvPicPr>
            <a:picLocks noChangeAspect="1"/>
          </p:cNvPicPr>
          <p:nvPr/>
        </p:nvPicPr>
        <p:blipFill>
          <a:blip r:embed="rId4" cstate="print"/>
          <a:stretch>
            <a:fillRect/>
          </a:stretch>
        </p:blipFill>
        <p:spPr>
          <a:xfrm>
            <a:off x="7086600" y="5154042"/>
            <a:ext cx="1371600" cy="740664"/>
          </a:xfrm>
          <a:prstGeom prst="rect">
            <a:avLst/>
          </a:prstGeom>
        </p:spPr>
      </p:pic>
    </p:spTree>
    <p:extLst>
      <p:ext uri="{BB962C8B-B14F-4D97-AF65-F5344CB8AC3E}">
        <p14:creationId xmlns:p14="http://schemas.microsoft.com/office/powerpoint/2010/main" val="5479714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u="sng" dirty="0" smtClean="0">
                <a:latin typeface="Times New Roman" pitchFamily="18" charset="0"/>
                <a:cs typeface="Times New Roman" pitchFamily="18" charset="0"/>
              </a:rPr>
              <a:t>FUTURE DAMAGES</a:t>
            </a:r>
            <a:endParaRPr lang="en-US" sz="2800" b="1" u="sng" dirty="0">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8229600" cy="5105400"/>
          </a:xfrm>
        </p:spPr>
        <p:txBody>
          <a:bodyPr>
            <a:normAutofit/>
          </a:bodyPr>
          <a:lstStyle/>
          <a:p>
            <a:pPr marL="347472" indent="0">
              <a:spcBef>
                <a:spcPts val="600"/>
              </a:spcBef>
              <a:spcAft>
                <a:spcPts val="600"/>
              </a:spcAft>
              <a:buNone/>
            </a:pPr>
            <a:r>
              <a:rPr lang="en-US" sz="2000" b="1" dirty="0" smtClean="0">
                <a:latin typeface="Times New Roman" pitchFamily="18" charset="0"/>
                <a:cs typeface="Times New Roman" pitchFamily="18" charset="0"/>
              </a:rPr>
              <a:t>A traditional lump sum settlement is especially ill-equipped to provide appropriate compensation when future damages are involved.</a:t>
            </a:r>
          </a:p>
          <a:p>
            <a:pPr marL="800100" indent="-457200">
              <a:spcBef>
                <a:spcPts val="600"/>
              </a:spcBef>
              <a:spcAft>
                <a:spcPts val="600"/>
              </a:spcAft>
            </a:pPr>
            <a:r>
              <a:rPr lang="en-US" sz="1400" dirty="0" smtClean="0">
                <a:latin typeface="Times New Roman" pitchFamily="18" charset="0"/>
                <a:cs typeface="Times New Roman" pitchFamily="18" charset="0"/>
              </a:rPr>
              <a:t>If a Defendant pays for future damages in present-day dollars, then the Defendant has overpaid.</a:t>
            </a:r>
          </a:p>
          <a:p>
            <a:pPr marL="800100" indent="-457200">
              <a:spcBef>
                <a:spcPts val="600"/>
              </a:spcBef>
              <a:spcAft>
                <a:spcPts val="600"/>
              </a:spcAft>
            </a:pPr>
            <a:r>
              <a:rPr lang="en-US" sz="1400" dirty="0" smtClean="0">
                <a:latin typeface="Times New Roman"/>
                <a:cs typeface="Times New Roman"/>
              </a:rPr>
              <a:t>If the discount rate used to reduce future damages to present value is too low, then the Defendant has overpaid.</a:t>
            </a:r>
          </a:p>
          <a:p>
            <a:pPr marL="800100" indent="-457200">
              <a:spcBef>
                <a:spcPts val="600"/>
              </a:spcBef>
              <a:spcAft>
                <a:spcPts val="600"/>
              </a:spcAft>
            </a:pPr>
            <a:r>
              <a:rPr lang="en-US" sz="1400" dirty="0" smtClean="0">
                <a:latin typeface="Times New Roman" pitchFamily="18" charset="0"/>
                <a:cs typeface="Times New Roman" pitchFamily="18" charset="0"/>
              </a:rPr>
              <a:t>If the claimant pre-deceases the anticipated need for future medical care, then the Defendant has overpaid.</a:t>
            </a:r>
          </a:p>
          <a:p>
            <a:pPr marL="800100" indent="-457200">
              <a:spcBef>
                <a:spcPts val="600"/>
              </a:spcBef>
              <a:spcAft>
                <a:spcPts val="600"/>
              </a:spcAft>
            </a:pPr>
            <a:r>
              <a:rPr lang="en-US" sz="1400" dirty="0" smtClean="0">
                <a:latin typeface="Times New Roman" pitchFamily="18" charset="0"/>
                <a:cs typeface="Times New Roman" pitchFamily="18" charset="0"/>
              </a:rPr>
              <a:t>A claimant who receives compensation prior to suffering the compensable injury may squander the money prior to incurring the expense.</a:t>
            </a:r>
          </a:p>
          <a:p>
            <a:pPr marL="347472" indent="0">
              <a:spcBef>
                <a:spcPts val="600"/>
              </a:spcBef>
              <a:spcAft>
                <a:spcPts val="600"/>
              </a:spcAft>
              <a:buNone/>
            </a:pPr>
            <a:r>
              <a:rPr lang="en-US" sz="2000" b="1" dirty="0" smtClean="0">
                <a:latin typeface="Times New Roman" pitchFamily="18" charset="0"/>
                <a:cs typeface="Times New Roman" pitchFamily="18" charset="0"/>
              </a:rPr>
              <a:t>Structured settlements and judgments do not solve all these problems, but they do:</a:t>
            </a:r>
          </a:p>
          <a:p>
            <a:pPr marL="800100" lvl="0" indent="-457200">
              <a:spcBef>
                <a:spcPts val="600"/>
              </a:spcBef>
              <a:spcAft>
                <a:spcPts val="600"/>
              </a:spcAft>
            </a:pPr>
            <a:r>
              <a:rPr lang="en-US" sz="1400" dirty="0" smtClean="0">
                <a:solidFill>
                  <a:prstClr val="black"/>
                </a:solidFill>
                <a:latin typeface="Times New Roman" pitchFamily="18" charset="0"/>
                <a:cs typeface="Times New Roman" pitchFamily="18" charset="0"/>
              </a:rPr>
              <a:t>Match the timing of injuries with compensation better than lump sum settlement.</a:t>
            </a:r>
          </a:p>
          <a:p>
            <a:pPr marL="800100" lvl="0" indent="-457200">
              <a:spcBef>
                <a:spcPts val="600"/>
              </a:spcBef>
              <a:spcAft>
                <a:spcPts val="600"/>
              </a:spcAft>
            </a:pPr>
            <a:r>
              <a:rPr lang="en-US" sz="1400" dirty="0" smtClean="0">
                <a:solidFill>
                  <a:prstClr val="black"/>
                </a:solidFill>
                <a:latin typeface="Times New Roman" pitchFamily="18" charset="0"/>
                <a:cs typeface="Times New Roman" pitchFamily="18" charset="0"/>
              </a:rPr>
              <a:t>Use medical underwriting and rated ages to shift life expectancy risk away from the Defendant.</a:t>
            </a:r>
          </a:p>
          <a:p>
            <a:pPr marL="800100" lvl="0" indent="-457200">
              <a:spcBef>
                <a:spcPts val="600"/>
              </a:spcBef>
              <a:spcAft>
                <a:spcPts val="600"/>
              </a:spcAft>
            </a:pPr>
            <a:r>
              <a:rPr lang="en-US" sz="1400" dirty="0" smtClean="0">
                <a:solidFill>
                  <a:prstClr val="black"/>
                </a:solidFill>
                <a:latin typeface="Times New Roman" pitchFamily="18" charset="0"/>
                <a:cs typeface="Times New Roman" pitchFamily="18" charset="0"/>
              </a:rPr>
              <a:t>Use competitive rate bases to improve the accuracy of present value calculations.</a:t>
            </a:r>
          </a:p>
          <a:p>
            <a:pPr marL="800100" lvl="0" indent="-457200">
              <a:spcBef>
                <a:spcPts val="600"/>
              </a:spcBef>
              <a:spcAft>
                <a:spcPts val="600"/>
              </a:spcAft>
            </a:pPr>
            <a:r>
              <a:rPr lang="en-US" sz="1400" dirty="0" smtClean="0">
                <a:solidFill>
                  <a:prstClr val="black"/>
                </a:solidFill>
                <a:latin typeface="Times New Roman" pitchFamily="18" charset="0"/>
                <a:cs typeface="Times New Roman" pitchFamily="18" charset="0"/>
              </a:rPr>
              <a:t>Prevent the claimant from squandering money intended to pay future expenses.</a:t>
            </a:r>
          </a:p>
          <a:p>
            <a:pPr marL="457200" indent="0" algn="just">
              <a:spcBef>
                <a:spcPts val="600"/>
              </a:spcBef>
              <a:spcAft>
                <a:spcPts val="600"/>
              </a:spcAft>
              <a:buNone/>
            </a:pPr>
            <a:endParaRPr lang="en-US" sz="2000" b="1" dirty="0" smtClean="0">
              <a:latin typeface="Times New Roman"/>
              <a:cs typeface="Times New Roman"/>
            </a:endParaRPr>
          </a:p>
          <a:p>
            <a:pPr marL="800100" indent="-457200" algn="just">
              <a:spcBef>
                <a:spcPts val="600"/>
              </a:spcBef>
              <a:spcAft>
                <a:spcPts val="600"/>
              </a:spcAft>
            </a:pPr>
            <a:endParaRPr lang="en-US" sz="1800" dirty="0" smtClean="0">
              <a:solidFill>
                <a:prstClr val="black"/>
              </a:solidFill>
              <a:latin typeface="Times New Roman" pitchFamily="18" charset="0"/>
              <a:cs typeface="Times New Roman" pitchFamily="18" charset="0"/>
            </a:endParaRPr>
          </a:p>
          <a:p>
            <a:pPr marL="800100" indent="-457200" algn="just">
              <a:spcBef>
                <a:spcPts val="600"/>
              </a:spcBef>
              <a:spcAft>
                <a:spcPts val="600"/>
              </a:spcAft>
              <a:buNone/>
            </a:pPr>
            <a:endParaRPr lang="en-US" sz="2400" b="1" dirty="0" smtClean="0">
              <a:latin typeface="Times New Roman" pitchFamily="18" charset="0"/>
              <a:cs typeface="Times New Roman" pitchFamily="18" charset="0"/>
            </a:endParaRPr>
          </a:p>
          <a:p>
            <a:pPr marL="800100" indent="-457200" algn="just">
              <a:spcAft>
                <a:spcPts val="1200"/>
              </a:spcAft>
              <a:buNone/>
            </a:pPr>
            <a:endParaRPr lang="en-US" sz="2000" b="1" dirty="0" smtClean="0">
              <a:latin typeface="Times New Roman" pitchFamily="18" charset="0"/>
              <a:cs typeface="Times New Roman" pitchFamily="18" charset="0"/>
            </a:endParaRPr>
          </a:p>
          <a:p>
            <a:pPr marL="800100" indent="-457200" algn="just">
              <a:spcAft>
                <a:spcPts val="1200"/>
              </a:spcAft>
            </a:pPr>
            <a:endParaRPr 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8945480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sz="3600" b="1" u="sng" dirty="0" smtClean="0">
                <a:latin typeface="Times New Roman" pitchFamily="18" charset="0"/>
                <a:cs typeface="Times New Roman" pitchFamily="18" charset="0"/>
              </a:rPr>
              <a:t>THE TIME VALUE OF MONEY</a:t>
            </a:r>
            <a:endParaRPr lang="en-US" sz="3600" b="1" u="sng" dirty="0">
              <a:latin typeface="Times New Roman" pitchFamily="18" charset="0"/>
              <a:cs typeface="Times New Roman" pitchFamily="18" charset="0"/>
            </a:endParaRPr>
          </a:p>
        </p:txBody>
      </p:sp>
      <p:sp>
        <p:nvSpPr>
          <p:cNvPr id="3" name="Content Placeholder 2"/>
          <p:cNvSpPr>
            <a:spLocks noGrp="1"/>
          </p:cNvSpPr>
          <p:nvPr>
            <p:ph idx="1"/>
          </p:nvPr>
        </p:nvSpPr>
        <p:spPr>
          <a:xfrm>
            <a:off x="450273" y="1143000"/>
            <a:ext cx="8229600" cy="5181600"/>
          </a:xfrm>
        </p:spPr>
        <p:txBody>
          <a:bodyPr>
            <a:normAutofit/>
          </a:bodyPr>
          <a:lstStyle/>
          <a:p>
            <a:pPr marL="800100" indent="-457200" algn="just">
              <a:spcBef>
                <a:spcPts val="600"/>
              </a:spcBef>
              <a:spcAft>
                <a:spcPts val="600"/>
              </a:spcAft>
            </a:pPr>
            <a:r>
              <a:rPr lang="en-US" sz="2400" b="1" dirty="0" smtClean="0">
                <a:latin typeface="Times New Roman" pitchFamily="18" charset="0"/>
                <a:cs typeface="Times New Roman" pitchFamily="18" charset="0"/>
              </a:rPr>
              <a:t>Present value </a:t>
            </a:r>
            <a:r>
              <a:rPr lang="en-US" sz="2400" dirty="0" smtClean="0">
                <a:latin typeface="Times New Roman" pitchFamily="18" charset="0"/>
                <a:cs typeface="Times New Roman" pitchFamily="18" charset="0"/>
              </a:rPr>
              <a:t>is the current worth of a future payment (or series of payments) given a specific discount rate.</a:t>
            </a:r>
          </a:p>
          <a:p>
            <a:pPr marL="800100" indent="-457200" algn="just">
              <a:spcBef>
                <a:spcPts val="600"/>
              </a:spcBef>
              <a:spcAft>
                <a:spcPts val="600"/>
              </a:spcAft>
            </a:pPr>
            <a:r>
              <a:rPr lang="en-US" sz="2400" b="1" dirty="0" smtClean="0">
                <a:solidFill>
                  <a:prstClr val="black"/>
                </a:solidFill>
                <a:latin typeface="Times New Roman" pitchFamily="18" charset="0"/>
                <a:cs typeface="Times New Roman" pitchFamily="18" charset="0"/>
              </a:rPr>
              <a:t>Discount rate </a:t>
            </a:r>
            <a:r>
              <a:rPr lang="en-US" sz="2400" dirty="0" smtClean="0">
                <a:solidFill>
                  <a:prstClr val="black"/>
                </a:solidFill>
                <a:latin typeface="Times New Roman" pitchFamily="18" charset="0"/>
                <a:cs typeface="Times New Roman" pitchFamily="18" charset="0"/>
              </a:rPr>
              <a:t>is the assumed return on a dollar saved, and is used to account for the time value of money.</a:t>
            </a:r>
            <a:endParaRPr lang="en-US" sz="2400" b="1" dirty="0">
              <a:solidFill>
                <a:prstClr val="black"/>
              </a:solidFill>
              <a:latin typeface="Times New Roman" pitchFamily="18" charset="0"/>
              <a:cs typeface="Times New Roman" pitchFamily="18" charset="0"/>
            </a:endParaRPr>
          </a:p>
          <a:p>
            <a:pPr marL="731520" indent="0" algn="just">
              <a:spcBef>
                <a:spcPts val="600"/>
              </a:spcBef>
              <a:spcAft>
                <a:spcPts val="600"/>
              </a:spcAft>
              <a:buNone/>
            </a:pPr>
            <a:endParaRPr lang="en-US" sz="2000" dirty="0" smtClean="0">
              <a:solidFill>
                <a:prstClr val="black"/>
              </a:solidFill>
              <a:latin typeface="Times New Roman" pitchFamily="18" charset="0"/>
              <a:cs typeface="Times New Roman" pitchFamily="18" charset="0"/>
            </a:endParaRPr>
          </a:p>
          <a:p>
            <a:pPr marL="800100" indent="-457200" algn="just">
              <a:spcBef>
                <a:spcPts val="600"/>
              </a:spcBef>
              <a:spcAft>
                <a:spcPts val="600"/>
              </a:spcAft>
              <a:buNone/>
            </a:pPr>
            <a:endParaRPr lang="en-US" sz="2400" b="1" dirty="0" smtClean="0">
              <a:latin typeface="Times New Roman" pitchFamily="18" charset="0"/>
              <a:cs typeface="Times New Roman" pitchFamily="18" charset="0"/>
            </a:endParaRPr>
          </a:p>
          <a:p>
            <a:pPr marL="800100" indent="-457200" algn="just">
              <a:spcAft>
                <a:spcPts val="1200"/>
              </a:spcAft>
              <a:buNone/>
            </a:pPr>
            <a:endParaRPr lang="en-US" sz="2000" b="1" dirty="0" smtClean="0">
              <a:latin typeface="Times New Roman" pitchFamily="18" charset="0"/>
              <a:cs typeface="Times New Roman" pitchFamily="18" charset="0"/>
            </a:endParaRPr>
          </a:p>
          <a:p>
            <a:pPr marL="800100" indent="-457200" algn="just">
              <a:spcAft>
                <a:spcPts val="1200"/>
              </a:spcAft>
            </a:pPr>
            <a:endParaRPr lang="en-US" sz="2000" dirty="0" smtClean="0">
              <a:latin typeface="Times New Roman" pitchFamily="18" charset="0"/>
              <a:cs typeface="Times New Roman" pitchFamily="18" charset="0"/>
            </a:endParaRPr>
          </a:p>
        </p:txBody>
      </p:sp>
      <p:pic>
        <p:nvPicPr>
          <p:cNvPr id="5" name="Picture 3"/>
          <p:cNvPicPr>
            <a:picLocks noChangeAspect="1" noChangeArrowheads="1"/>
          </p:cNvPicPr>
          <p:nvPr/>
        </p:nvPicPr>
        <p:blipFill>
          <a:blip r:embed="rId3"/>
          <a:srcRect/>
          <a:stretch>
            <a:fillRect/>
          </a:stretch>
        </p:blipFill>
        <p:spPr bwMode="auto">
          <a:xfrm>
            <a:off x="1965960" y="3047998"/>
            <a:ext cx="5212080" cy="3548650"/>
          </a:xfrm>
          <a:prstGeom prst="rect">
            <a:avLst/>
          </a:prstGeom>
          <a:ln w="25400" cap="flat" cmpd="sng" algn="ctr">
            <a:solidFill>
              <a:schemeClr val="dk1"/>
            </a:solidFill>
            <a:prstDash val="solid"/>
            <a:headEnd/>
            <a:tailEnd/>
          </a:ln>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u="sng" dirty="0" smtClean="0">
                <a:latin typeface="Times New Roman" pitchFamily="18" charset="0"/>
                <a:cs typeface="Times New Roman" pitchFamily="18" charset="0"/>
              </a:rPr>
              <a:t>UNDERWRITING AND RATED AGES</a:t>
            </a:r>
            <a:endParaRPr lang="en-US" sz="2800" b="1" u="sng" dirty="0">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8229600" cy="5105400"/>
          </a:xfrm>
        </p:spPr>
        <p:txBody>
          <a:bodyPr>
            <a:normAutofit/>
          </a:bodyPr>
          <a:lstStyle/>
          <a:p>
            <a:pPr marL="347472" indent="0">
              <a:spcBef>
                <a:spcPts val="600"/>
              </a:spcBef>
              <a:spcAft>
                <a:spcPts val="600"/>
              </a:spcAft>
              <a:buNone/>
            </a:pPr>
            <a:r>
              <a:rPr lang="en-US" sz="2000" b="1" dirty="0" smtClean="0">
                <a:latin typeface="Times New Roman" pitchFamily="18" charset="0"/>
                <a:cs typeface="Times New Roman" pitchFamily="18" charset="0"/>
              </a:rPr>
              <a:t>Actual testimony from Plaintiff “experts” on life expectancy:</a:t>
            </a:r>
          </a:p>
          <a:p>
            <a:pPr marL="800100" indent="-457200">
              <a:spcBef>
                <a:spcPts val="600"/>
              </a:spcBef>
              <a:spcAft>
                <a:spcPts val="600"/>
              </a:spcAft>
            </a:pPr>
            <a:r>
              <a:rPr lang="en-US" sz="1800" dirty="0" smtClean="0">
                <a:latin typeface="Times New Roman" pitchFamily="18" charset="0"/>
                <a:cs typeface="Times New Roman" pitchFamily="18" charset="0"/>
              </a:rPr>
              <a:t>“He could live a long life if he stays healthy.”</a:t>
            </a:r>
          </a:p>
          <a:p>
            <a:pPr marL="800100" indent="-457200">
              <a:spcBef>
                <a:spcPts val="600"/>
              </a:spcBef>
              <a:spcAft>
                <a:spcPts val="600"/>
              </a:spcAft>
            </a:pPr>
            <a:r>
              <a:rPr lang="en-US" sz="1800" dirty="0" smtClean="0">
                <a:latin typeface="Times New Roman" pitchFamily="18" charset="0"/>
                <a:cs typeface="Times New Roman" pitchFamily="18" charset="0"/>
              </a:rPr>
              <a:t>“I’m a gerontologist, and all my patients with cerebral palsy have lived to their 50’s or older.  I thus believe that this child will as well.”</a:t>
            </a:r>
          </a:p>
          <a:p>
            <a:pPr marL="800100" indent="-457200">
              <a:spcBef>
                <a:spcPts val="600"/>
              </a:spcBef>
              <a:spcAft>
                <a:spcPts val="600"/>
              </a:spcAft>
            </a:pPr>
            <a:r>
              <a:rPr lang="en-US" sz="1800" dirty="0" smtClean="0">
                <a:latin typeface="Times New Roman" pitchFamily="18" charset="0"/>
                <a:cs typeface="Times New Roman" pitchFamily="18" charset="0"/>
              </a:rPr>
              <a:t>“Based on my extensive clinical experience of </a:t>
            </a:r>
            <a:r>
              <a:rPr lang="en-US" sz="1800" b="1" dirty="0" smtClean="0">
                <a:latin typeface="Times New Roman" pitchFamily="18" charset="0"/>
                <a:cs typeface="Times New Roman" pitchFamily="18" charset="0"/>
              </a:rPr>
              <a:t>30 years with children </a:t>
            </a:r>
            <a:r>
              <a:rPr lang="en-US" sz="1800" dirty="0" smtClean="0">
                <a:latin typeface="Times New Roman" pitchFamily="18" charset="0"/>
                <a:cs typeface="Times New Roman" pitchFamily="18" charset="0"/>
              </a:rPr>
              <a:t>this age, I can say with confidence that this child will certainly live to his </a:t>
            </a:r>
            <a:r>
              <a:rPr lang="en-US" sz="1800" b="1" dirty="0" smtClean="0">
                <a:latin typeface="Times New Roman" pitchFamily="18" charset="0"/>
                <a:cs typeface="Times New Roman" pitchFamily="18" charset="0"/>
              </a:rPr>
              <a:t>60’s</a:t>
            </a:r>
            <a:r>
              <a:rPr lang="en-US" sz="1800" dirty="0" smtClean="0">
                <a:latin typeface="Times New Roman" pitchFamily="18" charset="0"/>
                <a:cs typeface="Times New Roman" pitchFamily="18" charset="0"/>
              </a:rPr>
              <a:t>.”</a:t>
            </a:r>
          </a:p>
          <a:p>
            <a:pPr marL="800100" indent="-457200">
              <a:spcBef>
                <a:spcPts val="600"/>
              </a:spcBef>
              <a:spcAft>
                <a:spcPts val="600"/>
              </a:spcAft>
            </a:pPr>
            <a:r>
              <a:rPr lang="en-US" sz="1800" dirty="0" smtClean="0">
                <a:latin typeface="Times New Roman" pitchFamily="18" charset="0"/>
                <a:cs typeface="Times New Roman" pitchFamily="18" charset="0"/>
              </a:rPr>
              <a:t>“This 27 year old woman in the vegetative state … is having her needs provided by others … is not driving an automobile .. is not smoking or doing illegal drugs … is not having unprotected sex … and for these reasons her life expectancy is expected to be at or near the life expectancy of similar non-brain injured individuals.”</a:t>
            </a:r>
          </a:p>
          <a:p>
            <a:pPr marL="800100" indent="-457200">
              <a:spcBef>
                <a:spcPts val="600"/>
              </a:spcBef>
              <a:spcAft>
                <a:spcPts val="600"/>
              </a:spcAft>
            </a:pPr>
            <a:r>
              <a:rPr lang="en-US" sz="1800" dirty="0" smtClean="0">
                <a:latin typeface="Times New Roman" pitchFamily="18" charset="0"/>
                <a:cs typeface="Times New Roman" pitchFamily="18" charset="0"/>
              </a:rPr>
              <a:t>“Life expectancy is impossible to predict.  I’m not aware of anyone who has done it.”</a:t>
            </a:r>
            <a:endParaRPr lang="en-US" sz="1800" dirty="0" smtClean="0">
              <a:latin typeface="Times New Roman"/>
              <a:cs typeface="Times New Roman"/>
            </a:endParaRPr>
          </a:p>
          <a:p>
            <a:pPr marL="800100" indent="-457200" algn="just">
              <a:spcBef>
                <a:spcPts val="600"/>
              </a:spcBef>
              <a:spcAft>
                <a:spcPts val="600"/>
              </a:spcAft>
            </a:pPr>
            <a:endParaRPr lang="en-US" sz="1800" dirty="0" smtClean="0">
              <a:solidFill>
                <a:prstClr val="black"/>
              </a:solidFill>
              <a:latin typeface="Times New Roman" pitchFamily="18" charset="0"/>
              <a:cs typeface="Times New Roman" pitchFamily="18" charset="0"/>
            </a:endParaRPr>
          </a:p>
          <a:p>
            <a:pPr marL="800100" indent="-457200" algn="just">
              <a:spcBef>
                <a:spcPts val="600"/>
              </a:spcBef>
              <a:spcAft>
                <a:spcPts val="600"/>
              </a:spcAft>
              <a:buNone/>
            </a:pPr>
            <a:endParaRPr lang="en-US" sz="2400" b="1" dirty="0" smtClean="0">
              <a:latin typeface="Times New Roman" pitchFamily="18" charset="0"/>
              <a:cs typeface="Times New Roman" pitchFamily="18" charset="0"/>
            </a:endParaRPr>
          </a:p>
          <a:p>
            <a:pPr marL="800100" indent="-457200" algn="just">
              <a:spcAft>
                <a:spcPts val="1200"/>
              </a:spcAft>
              <a:buNone/>
            </a:pPr>
            <a:endParaRPr lang="en-US" sz="2000" b="1" dirty="0" smtClean="0">
              <a:latin typeface="Times New Roman" pitchFamily="18" charset="0"/>
              <a:cs typeface="Times New Roman" pitchFamily="18" charset="0"/>
            </a:endParaRPr>
          </a:p>
          <a:p>
            <a:pPr marL="800100" indent="-457200" algn="just">
              <a:spcAft>
                <a:spcPts val="1200"/>
              </a:spcAft>
            </a:pPr>
            <a:endParaRPr 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255819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u="sng" dirty="0" smtClean="0">
                <a:latin typeface="Times New Roman" pitchFamily="18" charset="0"/>
                <a:cs typeface="Times New Roman" pitchFamily="18" charset="0"/>
              </a:rPr>
              <a:t>UNDERWRITING AND RATED AGES</a:t>
            </a:r>
            <a:endParaRPr lang="en-US" sz="2800" b="1" u="sng" dirty="0">
              <a:latin typeface="Times New Roman" pitchFamily="18" charset="0"/>
              <a:cs typeface="Times New Roman" pitchFamily="18" charset="0"/>
            </a:endParaRPr>
          </a:p>
        </p:txBody>
      </p:sp>
      <p:sp>
        <p:nvSpPr>
          <p:cNvPr id="4" name="Content Placeholder 3"/>
          <p:cNvSpPr>
            <a:spLocks noGrp="1"/>
          </p:cNvSpPr>
          <p:nvPr>
            <p:ph idx="1"/>
          </p:nvPr>
        </p:nvSpPr>
        <p:spPr>
          <a:xfrm>
            <a:off x="457200" y="1295400"/>
            <a:ext cx="8229600" cy="4876800"/>
          </a:xfrm>
        </p:spPr>
        <p:txBody>
          <a:bodyPr>
            <a:normAutofit/>
          </a:bodyPr>
          <a:lstStyle/>
          <a:p>
            <a:pPr>
              <a:spcAft>
                <a:spcPts val="600"/>
              </a:spcAft>
              <a:buNone/>
            </a:pPr>
            <a:r>
              <a:rPr lang="en-US" sz="2000" b="1" dirty="0" smtClean="0">
                <a:latin typeface="Times New Roman"/>
                <a:cs typeface="Times New Roman"/>
              </a:rPr>
              <a:t>A Few Facts:</a:t>
            </a:r>
          </a:p>
          <a:p>
            <a:pPr>
              <a:spcAft>
                <a:spcPts val="600"/>
              </a:spcAft>
            </a:pPr>
            <a:r>
              <a:rPr lang="en-US" sz="2000" dirty="0" smtClean="0">
                <a:latin typeface="Times New Roman"/>
                <a:cs typeface="Times New Roman"/>
              </a:rPr>
              <a:t>Life Insurance companies price structured settlement annuities the same way they do life insurance – based upon an assessment of the beneficiary’s statistical life expectancy.  Put bluntly, the shorter the life expectancy the cheaper the annuity.</a:t>
            </a:r>
          </a:p>
          <a:p>
            <a:pPr>
              <a:spcAft>
                <a:spcPts val="600"/>
              </a:spcAft>
            </a:pPr>
            <a:r>
              <a:rPr lang="en-US" sz="2000" dirty="0" smtClean="0">
                <a:latin typeface="Times New Roman"/>
                <a:cs typeface="Times New Roman"/>
              </a:rPr>
              <a:t>Prior to issuing benefit illustrations, the structured settlement broker will submit medical records to the life insurance companies that sell structured settlement annuities.</a:t>
            </a:r>
          </a:p>
          <a:p>
            <a:pPr>
              <a:spcAft>
                <a:spcPts val="600"/>
              </a:spcAft>
            </a:pPr>
            <a:r>
              <a:rPr lang="en-US" sz="2000" dirty="0" smtClean="0">
                <a:latin typeface="Times New Roman"/>
                <a:cs typeface="Times New Roman"/>
              </a:rPr>
              <a:t>All health problems are relevant, even if unrelated to the Plaintiff’s claim.</a:t>
            </a:r>
          </a:p>
          <a:p>
            <a:pPr>
              <a:spcAft>
                <a:spcPts val="600"/>
              </a:spcAft>
            </a:pPr>
            <a:r>
              <a:rPr lang="en-US" sz="2000" b="1" dirty="0" smtClean="0">
                <a:latin typeface="Times New Roman"/>
                <a:cs typeface="Times New Roman"/>
              </a:rPr>
              <a:t>This is a key component of the cost savings structured settlements offer the Defendant.  The Defendant can purchase benefits based upon the Plaintiff’s actual statistical life expectancy, rather than the life expectancy asserted by the Plaintiff’s attorney or expert.</a:t>
            </a:r>
          </a:p>
          <a:p>
            <a:pPr algn="just">
              <a:spcAft>
                <a:spcPts val="600"/>
              </a:spcAft>
              <a:buFont typeface="Wingdings" pitchFamily="2" charset="2"/>
              <a:buChar char="§"/>
            </a:pPr>
            <a:endParaRPr lang="en-US" sz="2000" dirty="0" smtClean="0">
              <a:latin typeface="Times New Roman"/>
              <a:cs typeface="Times New Roman"/>
            </a:endParaRPr>
          </a:p>
        </p:txBody>
      </p:sp>
    </p:spTree>
    <p:extLst>
      <p:ext uri="{BB962C8B-B14F-4D97-AF65-F5344CB8AC3E}">
        <p14:creationId xmlns:p14="http://schemas.microsoft.com/office/powerpoint/2010/main" val="14491245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u="sng" dirty="0" smtClean="0">
                <a:latin typeface="Times New Roman" pitchFamily="18" charset="0"/>
                <a:cs typeface="Times New Roman" pitchFamily="18" charset="0"/>
              </a:rPr>
              <a:t>UNDERWRITING AND RATED AGES</a:t>
            </a:r>
            <a:endParaRPr lang="en-US" sz="2800" b="1" u="sng" dirty="0">
              <a:latin typeface="Times New Roman" pitchFamily="18" charset="0"/>
              <a:cs typeface="Times New Roman" pitchFamily="18" charset="0"/>
            </a:endParaRPr>
          </a:p>
        </p:txBody>
      </p:sp>
      <p:sp>
        <p:nvSpPr>
          <p:cNvPr id="4" name="Content Placeholder 3"/>
          <p:cNvSpPr>
            <a:spLocks noGrp="1"/>
          </p:cNvSpPr>
          <p:nvPr>
            <p:ph idx="1"/>
          </p:nvPr>
        </p:nvSpPr>
        <p:spPr>
          <a:xfrm>
            <a:off x="457200" y="1295400"/>
            <a:ext cx="8229600" cy="4953000"/>
          </a:xfrm>
        </p:spPr>
        <p:txBody>
          <a:bodyPr>
            <a:normAutofit/>
          </a:bodyPr>
          <a:lstStyle/>
          <a:p>
            <a:pPr>
              <a:spcAft>
                <a:spcPts val="600"/>
              </a:spcAft>
              <a:buNone/>
            </a:pPr>
            <a:r>
              <a:rPr lang="en-US" sz="2000" b="1" dirty="0" smtClean="0">
                <a:latin typeface="Times New Roman"/>
                <a:cs typeface="Times New Roman"/>
              </a:rPr>
              <a:t>A Few More Facts:</a:t>
            </a:r>
          </a:p>
          <a:p>
            <a:pPr>
              <a:spcAft>
                <a:spcPts val="600"/>
              </a:spcAft>
            </a:pPr>
            <a:r>
              <a:rPr lang="en-US" sz="1800" dirty="0" smtClean="0">
                <a:latin typeface="Times New Roman"/>
                <a:cs typeface="Times New Roman"/>
              </a:rPr>
              <a:t>Life insurance companies express their estimate of life expectancy in the form of a </a:t>
            </a:r>
            <a:r>
              <a:rPr lang="en-US" sz="1800" b="1" dirty="0" smtClean="0">
                <a:latin typeface="Times New Roman"/>
                <a:cs typeface="Times New Roman"/>
              </a:rPr>
              <a:t>Rated Age.</a:t>
            </a:r>
            <a:endParaRPr lang="en-US" sz="1800" dirty="0" smtClean="0">
              <a:latin typeface="Times New Roman"/>
              <a:cs typeface="Times New Roman"/>
            </a:endParaRPr>
          </a:p>
          <a:p>
            <a:pPr>
              <a:spcAft>
                <a:spcPts val="600"/>
              </a:spcAft>
            </a:pPr>
            <a:r>
              <a:rPr lang="en-US" sz="1800" dirty="0" smtClean="0">
                <a:latin typeface="Times New Roman"/>
                <a:cs typeface="Times New Roman"/>
              </a:rPr>
              <a:t>A claimants Rated Age, not her real age, is used to determine the cost of lifetime annuity benefits.</a:t>
            </a:r>
          </a:p>
          <a:p>
            <a:pPr>
              <a:spcAft>
                <a:spcPts val="600"/>
              </a:spcAft>
            </a:pPr>
            <a:r>
              <a:rPr lang="en-US" sz="1800" dirty="0" smtClean="0">
                <a:latin typeface="Times New Roman"/>
                <a:cs typeface="Times New Roman"/>
              </a:rPr>
              <a:t>For example, assume the following two female claimants, both age 10, who seek lifetime annuity benefits:</a:t>
            </a:r>
          </a:p>
          <a:p>
            <a:pPr lvl="1">
              <a:spcAft>
                <a:spcPts val="600"/>
              </a:spcAft>
            </a:pPr>
            <a:r>
              <a:rPr lang="en-US" sz="1600" b="1" dirty="0" smtClean="0">
                <a:latin typeface="Times New Roman"/>
                <a:cs typeface="Times New Roman"/>
              </a:rPr>
              <a:t>Claimant #1 </a:t>
            </a:r>
            <a:r>
              <a:rPr lang="en-US" sz="1600" dirty="0" smtClean="0">
                <a:latin typeface="Times New Roman"/>
                <a:cs typeface="Times New Roman"/>
              </a:rPr>
              <a:t>has a normal life expectancy.  Her Rated Age is 10, the same as her biological age.  Assuming a normal female life expectancy to age 80, the life insurance company will price this annuity under the assumption that benefits will be paid for 70 years.</a:t>
            </a:r>
          </a:p>
          <a:p>
            <a:pPr lvl="1">
              <a:spcAft>
                <a:spcPts val="600"/>
              </a:spcAft>
            </a:pPr>
            <a:r>
              <a:rPr lang="en-US" sz="1600" b="1" dirty="0" smtClean="0">
                <a:latin typeface="Times New Roman"/>
                <a:cs typeface="Times New Roman"/>
              </a:rPr>
              <a:t>Claimant #2</a:t>
            </a:r>
            <a:r>
              <a:rPr lang="en-US" sz="1600" dirty="0" smtClean="0">
                <a:latin typeface="Times New Roman"/>
                <a:cs typeface="Times New Roman"/>
              </a:rPr>
              <a:t> has a reduced life expectancy.  Her Rated Age is 50.  Assuming a normal female life expectancy to age 80, the life insurance company will price this annuity under the assumption that benefits will be paid for 30 years.</a:t>
            </a:r>
            <a:endParaRPr lang="en-US" sz="1600" b="1" dirty="0" smtClean="0">
              <a:latin typeface="Times New Roman"/>
              <a:cs typeface="Times New Roman"/>
            </a:endParaRPr>
          </a:p>
          <a:p>
            <a:pPr algn="just">
              <a:spcAft>
                <a:spcPts val="600"/>
              </a:spcAft>
              <a:buFont typeface="Wingdings" pitchFamily="2" charset="2"/>
              <a:buChar char="§"/>
            </a:pPr>
            <a:endParaRPr lang="en-US" sz="2000" dirty="0" smtClean="0">
              <a:latin typeface="Times New Roman"/>
              <a:cs typeface="Times New Roman"/>
            </a:endParaRPr>
          </a:p>
        </p:txBody>
      </p:sp>
    </p:spTree>
    <p:extLst>
      <p:ext uri="{BB962C8B-B14F-4D97-AF65-F5344CB8AC3E}">
        <p14:creationId xmlns:p14="http://schemas.microsoft.com/office/powerpoint/2010/main" val="32512860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u="sng" dirty="0" smtClean="0">
                <a:latin typeface="Times New Roman" pitchFamily="18" charset="0"/>
                <a:cs typeface="Times New Roman" pitchFamily="18" charset="0"/>
              </a:rPr>
              <a:t>UNDERWRITING AND RATED AGES /</a:t>
            </a:r>
            <a:br>
              <a:rPr lang="en-US" sz="2400" b="1" u="sng" dirty="0" smtClean="0">
                <a:latin typeface="Times New Roman" pitchFamily="18" charset="0"/>
                <a:cs typeface="Times New Roman" pitchFamily="18" charset="0"/>
              </a:rPr>
            </a:br>
            <a:r>
              <a:rPr lang="en-US" sz="2400" b="1" u="sng" dirty="0" smtClean="0">
                <a:latin typeface="Times New Roman" pitchFamily="18" charset="0"/>
                <a:cs typeface="Times New Roman" pitchFamily="18" charset="0"/>
              </a:rPr>
              <a:t>PRESENT VALUE OF FUTURE DAMAGES</a:t>
            </a:r>
            <a:endParaRPr lang="en-US" sz="2400" b="1" u="sng" dirty="0">
              <a:latin typeface="Times New Roman" pitchFamily="18" charset="0"/>
              <a:cs typeface="Times New Roman" pitchFamily="18" charset="0"/>
            </a:endParaRPr>
          </a:p>
        </p:txBody>
      </p:sp>
      <p:sp>
        <p:nvSpPr>
          <p:cNvPr id="4" name="Content Placeholder 3"/>
          <p:cNvSpPr>
            <a:spLocks noGrp="1"/>
          </p:cNvSpPr>
          <p:nvPr>
            <p:ph idx="1"/>
          </p:nvPr>
        </p:nvSpPr>
        <p:spPr>
          <a:xfrm>
            <a:off x="457200" y="1524000"/>
            <a:ext cx="8229600" cy="4953000"/>
          </a:xfrm>
        </p:spPr>
        <p:txBody>
          <a:bodyPr>
            <a:normAutofit/>
          </a:bodyPr>
          <a:lstStyle/>
          <a:p>
            <a:pPr>
              <a:spcAft>
                <a:spcPts val="600"/>
              </a:spcAft>
              <a:buNone/>
            </a:pPr>
            <a:r>
              <a:rPr lang="en-US" sz="2000" b="1" u="sng" dirty="0" smtClean="0">
                <a:latin typeface="Times New Roman"/>
                <a:cs typeface="Times New Roman"/>
              </a:rPr>
              <a:t>John Doe – An Actual Case Study</a:t>
            </a:r>
          </a:p>
          <a:p>
            <a:pPr algn="just">
              <a:spcAft>
                <a:spcPts val="600"/>
              </a:spcAft>
            </a:pPr>
            <a:r>
              <a:rPr lang="en-US" sz="1800" dirty="0" smtClean="0">
                <a:latin typeface="Times New Roman"/>
                <a:cs typeface="Times New Roman"/>
              </a:rPr>
              <a:t>John Doe is a brain damaged 5 year old male.  Plaintiff’s experts – a pediatric neurologist, a life-care planner and an economist – submit reports stating:</a:t>
            </a:r>
          </a:p>
          <a:p>
            <a:pPr lvl="1" algn="just">
              <a:spcAft>
                <a:spcPts val="600"/>
              </a:spcAft>
            </a:pPr>
            <a:r>
              <a:rPr lang="en-US" sz="1600" dirty="0" smtClean="0">
                <a:latin typeface="Times New Roman"/>
                <a:cs typeface="Times New Roman"/>
              </a:rPr>
              <a:t>Doe has significant physical and cognitive deficits, and will require lifetime care at a cost of approximately $100,000 per year, increasing by 3% each year for inflation.</a:t>
            </a:r>
          </a:p>
          <a:p>
            <a:pPr lvl="1" algn="just">
              <a:spcAft>
                <a:spcPts val="600"/>
              </a:spcAft>
            </a:pPr>
            <a:r>
              <a:rPr lang="en-US" sz="1600" dirty="0" smtClean="0">
                <a:latin typeface="Times New Roman"/>
                <a:cs typeface="Times New Roman"/>
              </a:rPr>
              <a:t>Doe has a normal life expectancy (age 75).</a:t>
            </a:r>
          </a:p>
          <a:p>
            <a:pPr lvl="1" algn="just">
              <a:spcAft>
                <a:spcPts val="600"/>
              </a:spcAft>
            </a:pPr>
            <a:r>
              <a:rPr lang="en-US" sz="1600" dirty="0" smtClean="0">
                <a:latin typeface="Times New Roman"/>
                <a:cs typeface="Times New Roman"/>
              </a:rPr>
              <a:t>The appropriate discount rate to apply to the future damages is 3.5%, the 30-year Treasury rate.</a:t>
            </a:r>
          </a:p>
          <a:p>
            <a:pPr lvl="1" algn="just">
              <a:spcAft>
                <a:spcPts val="600"/>
              </a:spcAft>
            </a:pPr>
            <a:r>
              <a:rPr lang="en-US" sz="1600" dirty="0" smtClean="0">
                <a:latin typeface="Times New Roman"/>
                <a:cs typeface="Times New Roman"/>
              </a:rPr>
              <a:t>Applying these figures, the present value of Doe’s future medical costs, and therefore Plaintiff’s demand on that element of damages, is $6,000,000.</a:t>
            </a:r>
          </a:p>
          <a:p>
            <a:pPr algn="just">
              <a:spcAft>
                <a:spcPts val="600"/>
              </a:spcAft>
            </a:pPr>
            <a:r>
              <a:rPr lang="en-US" sz="1800" dirty="0" smtClean="0">
                <a:latin typeface="Times New Roman"/>
                <a:cs typeface="Times New Roman"/>
              </a:rPr>
              <a:t>Upon reviewing the medical records, the life insurance company assigns Doe a Rated Age of 40.  The exact lifetime benefits demanded by the Plaintiff can be purchased for $2,400,000.</a:t>
            </a:r>
          </a:p>
        </p:txBody>
      </p:sp>
    </p:spTree>
    <p:extLst>
      <p:ext uri="{BB962C8B-B14F-4D97-AF65-F5344CB8AC3E}">
        <p14:creationId xmlns:p14="http://schemas.microsoft.com/office/powerpoint/2010/main" val="42607758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u="sng" dirty="0" smtClean="0">
                <a:latin typeface="Times New Roman" pitchFamily="18" charset="0"/>
                <a:cs typeface="Times New Roman" pitchFamily="18" charset="0"/>
              </a:rPr>
              <a:t>UNDERWRITING AND RATED AGES /</a:t>
            </a:r>
            <a:br>
              <a:rPr lang="en-US" sz="2400" b="1" u="sng" dirty="0" smtClean="0">
                <a:latin typeface="Times New Roman" pitchFamily="18" charset="0"/>
                <a:cs typeface="Times New Roman" pitchFamily="18" charset="0"/>
              </a:rPr>
            </a:br>
            <a:r>
              <a:rPr lang="en-US" sz="2400" b="1" u="sng" dirty="0" smtClean="0">
                <a:latin typeface="Times New Roman" pitchFamily="18" charset="0"/>
                <a:cs typeface="Times New Roman" pitchFamily="18" charset="0"/>
              </a:rPr>
              <a:t>PRESENT VALUE OF FUTURE DAMAGES</a:t>
            </a:r>
            <a:endParaRPr lang="en-US" sz="2400" b="1" u="sng" dirty="0">
              <a:latin typeface="Times New Roman" pitchFamily="18" charset="0"/>
              <a:cs typeface="Times New Roman" pitchFamily="18" charset="0"/>
            </a:endParaRPr>
          </a:p>
        </p:txBody>
      </p:sp>
      <p:sp>
        <p:nvSpPr>
          <p:cNvPr id="4" name="Content Placeholder 3"/>
          <p:cNvSpPr>
            <a:spLocks noGrp="1"/>
          </p:cNvSpPr>
          <p:nvPr>
            <p:ph idx="1"/>
          </p:nvPr>
        </p:nvSpPr>
        <p:spPr>
          <a:xfrm>
            <a:off x="457200" y="1524000"/>
            <a:ext cx="8229600" cy="4953000"/>
          </a:xfrm>
        </p:spPr>
        <p:txBody>
          <a:bodyPr>
            <a:normAutofit/>
          </a:bodyPr>
          <a:lstStyle/>
          <a:p>
            <a:pPr>
              <a:spcAft>
                <a:spcPts val="600"/>
              </a:spcAft>
              <a:buNone/>
            </a:pPr>
            <a:r>
              <a:rPr lang="en-US" sz="2000" b="1" u="sng" dirty="0" smtClean="0">
                <a:latin typeface="Times New Roman"/>
                <a:cs typeface="Times New Roman"/>
              </a:rPr>
              <a:t>John Doe – An Actual Case Study (Continued)</a:t>
            </a:r>
          </a:p>
          <a:p>
            <a:pPr algn="just">
              <a:spcAft>
                <a:spcPts val="600"/>
              </a:spcAft>
            </a:pPr>
            <a:r>
              <a:rPr lang="en-US" sz="1800" dirty="0" smtClean="0">
                <a:latin typeface="Times New Roman"/>
                <a:cs typeface="Times New Roman"/>
              </a:rPr>
              <a:t>There are two reasons the actual cost of the benefits is significantly cheaper than Plaintiff’s experts stated:</a:t>
            </a:r>
          </a:p>
          <a:p>
            <a:pPr lvl="1" algn="just">
              <a:spcAft>
                <a:spcPts val="600"/>
              </a:spcAft>
              <a:buFont typeface="+mj-lt"/>
              <a:buAutoNum type="arabicPeriod"/>
            </a:pPr>
            <a:r>
              <a:rPr lang="en-US" sz="1600" dirty="0" smtClean="0">
                <a:latin typeface="Times New Roman"/>
                <a:cs typeface="Times New Roman"/>
              </a:rPr>
              <a:t>The life insurance company expects to pay benefits for only 35 years.  Because it has sophisticated underwriting capabilities and a very large pool of annuity and life insurance policyholders, it is willing and able to assume the risk that Doe will live longer than expected. </a:t>
            </a:r>
          </a:p>
          <a:p>
            <a:pPr lvl="1" algn="just">
              <a:spcAft>
                <a:spcPts val="600"/>
              </a:spcAft>
              <a:buFont typeface="+mj-lt"/>
              <a:buAutoNum type="arabicPeriod"/>
            </a:pPr>
            <a:r>
              <a:rPr lang="en-US" sz="1600" dirty="0" smtClean="0">
                <a:latin typeface="Times New Roman"/>
                <a:cs typeface="Times New Roman"/>
              </a:rPr>
              <a:t>Because the annuity generates a very competitive, tax-free return, the discount rate used by Plaintiff’s economist was too low.  Therefore, it overstated the present value of the future damages.  This would have been true even if the life insurance company had agreed with Plaintiff’s experts regarding Doe’s life expectancy.  Periodic payments are almost always cheaper than the present value of future damages using the US Treasury rate.</a:t>
            </a:r>
          </a:p>
          <a:p>
            <a:pPr algn="just">
              <a:spcAft>
                <a:spcPts val="600"/>
              </a:spcAft>
            </a:pPr>
            <a:r>
              <a:rPr lang="en-US" sz="1800" dirty="0" smtClean="0">
                <a:latin typeface="Times New Roman"/>
                <a:cs typeface="Times New Roman"/>
              </a:rPr>
              <a:t>In this case, the Defendant was able to reduce Plaintiff’s demand for future medical costs – his most significant element of claimed damages – by more than half, simply by offering to fund the requested care at a much lower cost.</a:t>
            </a:r>
          </a:p>
        </p:txBody>
      </p:sp>
    </p:spTree>
    <p:extLst>
      <p:ext uri="{BB962C8B-B14F-4D97-AF65-F5344CB8AC3E}">
        <p14:creationId xmlns:p14="http://schemas.microsoft.com/office/powerpoint/2010/main" val="23958668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sz="3600" b="1" u="sng" dirty="0" smtClean="0">
                <a:latin typeface="Times New Roman" pitchFamily="18" charset="0"/>
                <a:cs typeface="Times New Roman" pitchFamily="18" charset="0"/>
              </a:rPr>
              <a:t>ARTICLE 50-A -- BACKGROUND</a:t>
            </a:r>
            <a:endParaRPr lang="en-US" sz="3600" b="1" u="sng"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19200"/>
            <a:ext cx="8229600" cy="5257800"/>
          </a:xfrm>
        </p:spPr>
        <p:txBody>
          <a:bodyPr anchor="ctr">
            <a:normAutofit/>
          </a:bodyPr>
          <a:lstStyle/>
          <a:p>
            <a:pPr marL="800100" indent="-457200" algn="just">
              <a:spcBef>
                <a:spcPts val="1800"/>
              </a:spcBef>
              <a:spcAft>
                <a:spcPts val="600"/>
              </a:spcAft>
            </a:pPr>
            <a:r>
              <a:rPr lang="en-US" sz="2400" dirty="0" smtClean="0">
                <a:latin typeface="Times New Roman" pitchFamily="18" charset="0"/>
                <a:cs typeface="Times New Roman" pitchFamily="18" charset="0"/>
              </a:rPr>
              <a:t>Article 50-A (CPLR 5031–5039), which applies to medical, dental and podiatric malpractice claims, was enacted in 1985 with two primary goals:</a:t>
            </a:r>
          </a:p>
          <a:p>
            <a:pPr marL="1188720" indent="-457200" algn="just">
              <a:spcBef>
                <a:spcPts val="600"/>
              </a:spcBef>
              <a:spcAft>
                <a:spcPts val="600"/>
              </a:spcAft>
              <a:buFont typeface="+mj-lt"/>
              <a:buAutoNum type="arabicPeriod"/>
            </a:pPr>
            <a:r>
              <a:rPr lang="en-US" sz="2400" dirty="0" smtClean="0">
                <a:solidFill>
                  <a:prstClr val="black"/>
                </a:solidFill>
                <a:latin typeface="Times New Roman" pitchFamily="18" charset="0"/>
                <a:cs typeface="Times New Roman" pitchFamily="18" charset="0"/>
              </a:rPr>
              <a:t>To reduce medical malpractice premiums by lowering claim costs; and</a:t>
            </a:r>
          </a:p>
          <a:p>
            <a:pPr marL="1188720" indent="-457200" algn="just">
              <a:spcBef>
                <a:spcPts val="600"/>
              </a:spcBef>
              <a:spcAft>
                <a:spcPts val="600"/>
              </a:spcAft>
              <a:buFont typeface="+mj-lt"/>
              <a:buAutoNum type="arabicPeriod"/>
            </a:pPr>
            <a:r>
              <a:rPr lang="en-US" sz="2400" dirty="0" smtClean="0">
                <a:solidFill>
                  <a:prstClr val="black"/>
                </a:solidFill>
                <a:latin typeface="Times New Roman" pitchFamily="18" charset="0"/>
                <a:cs typeface="Times New Roman" pitchFamily="18" charset="0"/>
              </a:rPr>
              <a:t>To guarantee to injured parties that compensation for future needs would be available as expenses arose.</a:t>
            </a:r>
          </a:p>
          <a:p>
            <a:pPr marL="800100" lvl="0" indent="-457200" algn="just">
              <a:spcBef>
                <a:spcPts val="600"/>
              </a:spcBef>
              <a:spcAft>
                <a:spcPts val="600"/>
              </a:spcAft>
            </a:pPr>
            <a:r>
              <a:rPr lang="en-US" sz="2400" dirty="0" smtClean="0">
                <a:solidFill>
                  <a:prstClr val="black"/>
                </a:solidFill>
                <a:latin typeface="Times New Roman" pitchFamily="18" charset="0"/>
                <a:cs typeface="Times New Roman" pitchFamily="18" charset="0"/>
              </a:rPr>
              <a:t>In 1986, Article 50-B (CPLR 5041-5049) was enacted for all other personal injury claims with the same two goals.</a:t>
            </a:r>
            <a:endParaRPr lang="en-US" sz="2000" dirty="0" smtClean="0">
              <a:solidFill>
                <a:prstClr val="black"/>
              </a:solidFill>
              <a:latin typeface="Times New Roman" pitchFamily="18" charset="0"/>
              <a:cs typeface="Times New Roman" pitchFamily="18" charset="0"/>
            </a:endParaRPr>
          </a:p>
          <a:p>
            <a:pPr marL="800100" indent="-457200" algn="just">
              <a:spcBef>
                <a:spcPts val="600"/>
              </a:spcBef>
              <a:spcAft>
                <a:spcPts val="600"/>
              </a:spcAft>
            </a:pPr>
            <a:r>
              <a:rPr lang="en-US" sz="2400" dirty="0" smtClean="0">
                <a:latin typeface="Times New Roman" pitchFamily="18" charset="0"/>
                <a:cs typeface="Times New Roman" pitchFamily="18" charset="0"/>
              </a:rPr>
              <a:t>Prior to 1985, future damages were frequently paid over time through the use of structured settlements.  These Rules effectively apply the same concept to judgments.</a:t>
            </a:r>
            <a:endParaRPr lang="en-US" sz="20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48967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sz="3200" b="1" u="sng" dirty="0" smtClean="0">
                <a:latin typeface="Times New Roman" pitchFamily="18" charset="0"/>
                <a:cs typeface="Times New Roman" pitchFamily="18" charset="0"/>
              </a:rPr>
              <a:t>WHY ARE CLAIM COSTS LOWER?</a:t>
            </a:r>
            <a:r>
              <a:rPr lang="en-US" sz="3600" b="1" u="sng" dirty="0" smtClean="0">
                <a:latin typeface="Times New Roman" pitchFamily="18" charset="0"/>
                <a:cs typeface="Times New Roman" pitchFamily="18" charset="0"/>
              </a:rPr>
              <a:t/>
            </a:r>
            <a:br>
              <a:rPr lang="en-US" sz="3600" b="1" u="sng"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(Two Reasons Are Commonly Given, Only One Is Consistently True)</a:t>
            </a:r>
            <a:endParaRPr lang="en-US" sz="3600" b="1" u="sng"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95400"/>
            <a:ext cx="8229600" cy="5181600"/>
          </a:xfrm>
        </p:spPr>
        <p:txBody>
          <a:bodyPr>
            <a:normAutofit/>
          </a:bodyPr>
          <a:lstStyle/>
          <a:p>
            <a:pPr algn="just">
              <a:lnSpc>
                <a:spcPct val="125000"/>
              </a:lnSpc>
            </a:pPr>
            <a:r>
              <a:rPr lang="en-US" sz="1600" i="1" dirty="0" smtClean="0">
                <a:latin typeface="Times New Roman"/>
              </a:rPr>
              <a:t>“[P]</a:t>
            </a:r>
            <a:r>
              <a:rPr lang="en-US" sz="1600" i="1" dirty="0" err="1" smtClean="0">
                <a:latin typeface="Times New Roman"/>
              </a:rPr>
              <a:t>aying</a:t>
            </a:r>
            <a:r>
              <a:rPr lang="en-US" sz="1600" i="1" dirty="0" smtClean="0">
                <a:latin typeface="Times New Roman"/>
              </a:rPr>
              <a:t> </a:t>
            </a:r>
            <a:r>
              <a:rPr lang="en-US" sz="1600" i="1" dirty="0">
                <a:latin typeface="Times New Roman"/>
              </a:rPr>
              <a:t>a judgment in periodic </a:t>
            </a:r>
            <a:r>
              <a:rPr lang="en-US" sz="1600" i="1" dirty="0" smtClean="0">
                <a:latin typeface="Times New Roman"/>
              </a:rPr>
              <a:t>installments reduces </a:t>
            </a:r>
            <a:r>
              <a:rPr lang="en-US" sz="1600" i="1" dirty="0">
                <a:latin typeface="Times New Roman"/>
              </a:rPr>
              <a:t>the overall cost of the </a:t>
            </a:r>
            <a:r>
              <a:rPr lang="en-US" sz="1600" i="1" dirty="0" smtClean="0">
                <a:latin typeface="Times New Roman"/>
              </a:rPr>
              <a:t>judgment by </a:t>
            </a:r>
            <a:r>
              <a:rPr lang="en-US" sz="1600" i="1" dirty="0">
                <a:latin typeface="Times New Roman"/>
              </a:rPr>
              <a:t>permitting the insurer to retain and invest </a:t>
            </a:r>
            <a:r>
              <a:rPr lang="en-US" sz="1600" i="1" dirty="0" smtClean="0">
                <a:latin typeface="Times New Roman"/>
              </a:rPr>
              <a:t>the balance </a:t>
            </a:r>
            <a:r>
              <a:rPr lang="en-US" sz="1600" i="1" dirty="0">
                <a:latin typeface="Times New Roman"/>
              </a:rPr>
              <a:t>of the award before the installments </a:t>
            </a:r>
            <a:r>
              <a:rPr lang="en-US" sz="1600" i="1" dirty="0" smtClean="0">
                <a:latin typeface="Times New Roman"/>
              </a:rPr>
              <a:t>come due....”</a:t>
            </a:r>
          </a:p>
          <a:p>
            <a:pPr marL="694944" algn="just">
              <a:lnSpc>
                <a:spcPct val="125000"/>
              </a:lnSpc>
            </a:pPr>
            <a:r>
              <a:rPr lang="en-US" sz="1600" dirty="0" smtClean="0">
                <a:latin typeface="Times New Roman"/>
              </a:rPr>
              <a:t>However, the defendant must fund the periodic payments through an annuity at the outset.</a:t>
            </a:r>
          </a:p>
          <a:p>
            <a:pPr marL="694944" algn="just">
              <a:lnSpc>
                <a:spcPct val="125000"/>
              </a:lnSpc>
            </a:pPr>
            <a:r>
              <a:rPr lang="en-US" sz="1600" dirty="0" smtClean="0">
                <a:latin typeface="Times New Roman"/>
              </a:rPr>
              <a:t>The cost of the funding annuity may be higher or lower than the present value of the future damages, depending on a variety of factors.</a:t>
            </a:r>
            <a:endParaRPr lang="en-US" sz="1600" i="1" dirty="0" smtClean="0">
              <a:latin typeface="Times New Roman"/>
            </a:endParaRPr>
          </a:p>
          <a:p>
            <a:pPr algn="just">
              <a:lnSpc>
                <a:spcPct val="125000"/>
              </a:lnSpc>
            </a:pPr>
            <a:r>
              <a:rPr lang="en-US" sz="1600" i="1" dirty="0" smtClean="0">
                <a:latin typeface="Times New Roman"/>
              </a:rPr>
              <a:t>“[A]</a:t>
            </a:r>
            <a:r>
              <a:rPr lang="en-US" sz="1600" i="1" dirty="0" err="1" smtClean="0">
                <a:latin typeface="Times New Roman"/>
              </a:rPr>
              <a:t>dditional</a:t>
            </a:r>
            <a:r>
              <a:rPr lang="en-US" sz="1600" i="1" dirty="0" smtClean="0">
                <a:latin typeface="Times New Roman"/>
              </a:rPr>
              <a:t> </a:t>
            </a:r>
            <a:r>
              <a:rPr lang="en-US" sz="1600" i="1" dirty="0">
                <a:latin typeface="Times New Roman"/>
              </a:rPr>
              <a:t>savings [would] result from </a:t>
            </a:r>
            <a:r>
              <a:rPr lang="en-US" sz="1600" i="1" dirty="0" smtClean="0">
                <a:latin typeface="Times New Roman"/>
              </a:rPr>
              <a:t>relieving the </a:t>
            </a:r>
            <a:r>
              <a:rPr lang="en-US" sz="1600" i="1" dirty="0">
                <a:latin typeface="Times New Roman"/>
              </a:rPr>
              <a:t>defendant from the obligation to </a:t>
            </a:r>
            <a:r>
              <a:rPr lang="en-US" sz="1600" i="1" dirty="0" smtClean="0">
                <a:latin typeface="Times New Roman"/>
              </a:rPr>
              <a:t>make payments </a:t>
            </a:r>
            <a:r>
              <a:rPr lang="en-US" sz="1600" i="1" dirty="0">
                <a:latin typeface="Times New Roman"/>
              </a:rPr>
              <a:t>toward the plaintiff's future health </a:t>
            </a:r>
            <a:r>
              <a:rPr lang="en-US" sz="1600" i="1" dirty="0" smtClean="0">
                <a:latin typeface="Times New Roman"/>
              </a:rPr>
              <a:t>care and </a:t>
            </a:r>
            <a:r>
              <a:rPr lang="en-US" sz="1600" i="1" dirty="0">
                <a:latin typeface="Times New Roman"/>
              </a:rPr>
              <a:t>other non-economic expenses in the event </a:t>
            </a:r>
            <a:r>
              <a:rPr lang="en-US" sz="1600" i="1" dirty="0" smtClean="0">
                <a:latin typeface="Times New Roman"/>
              </a:rPr>
              <a:t>of the </a:t>
            </a:r>
            <a:r>
              <a:rPr lang="en-US" sz="1600" i="1" dirty="0">
                <a:latin typeface="Times New Roman"/>
              </a:rPr>
              <a:t>plaintiff's </a:t>
            </a:r>
            <a:r>
              <a:rPr lang="en-US" sz="1600" i="1" dirty="0" smtClean="0">
                <a:latin typeface="Times New Roman"/>
              </a:rPr>
              <a:t>death.”</a:t>
            </a:r>
          </a:p>
          <a:p>
            <a:pPr marL="694944" algn="just">
              <a:lnSpc>
                <a:spcPct val="125000"/>
              </a:lnSpc>
            </a:pPr>
            <a:r>
              <a:rPr lang="en-US" sz="1600" dirty="0" smtClean="0">
                <a:latin typeface="Times New Roman"/>
              </a:rPr>
              <a:t>This factor does promote savings.  The common law present value approach requires the finder-of-fact to make a determination regarding life expectancy.</a:t>
            </a:r>
          </a:p>
          <a:p>
            <a:pPr marL="694944" algn="just">
              <a:lnSpc>
                <a:spcPct val="125000"/>
              </a:lnSpc>
            </a:pPr>
            <a:r>
              <a:rPr lang="en-US" sz="1600" dirty="0" smtClean="0">
                <a:latin typeface="Times New Roman"/>
              </a:rPr>
              <a:t>On the contrary, an annuity can be purchased from a life insurance company that ends at death.  Given a life insurance company’s expertise and pool of risk, it is likely to be more efficient in accounting for life expectancy.</a:t>
            </a:r>
          </a:p>
          <a:p>
            <a:pPr marL="352044" indent="0" algn="just">
              <a:lnSpc>
                <a:spcPct val="114000"/>
              </a:lnSpc>
              <a:buNone/>
            </a:pPr>
            <a:endParaRPr lang="en-US" sz="1600" dirty="0" smtClean="0">
              <a:latin typeface="Times New Roman"/>
            </a:endParaRPr>
          </a:p>
          <a:p>
            <a:pPr marL="0" indent="0" algn="just">
              <a:lnSpc>
                <a:spcPct val="114000"/>
              </a:lnSpc>
              <a:buNone/>
            </a:pPr>
            <a:r>
              <a:rPr lang="en-US" sz="1200" dirty="0" smtClean="0">
                <a:latin typeface="Times New Roman"/>
              </a:rPr>
              <a:t>*  Both quotes are from the Bill Jacket, Governor’s Program Memorandum, 1985 N.Y. Legis. Ann., at 132.</a:t>
            </a:r>
            <a:endParaRPr lang="en-US" sz="1200" dirty="0">
              <a:latin typeface="Times New Roman"/>
            </a:endParaRPr>
          </a:p>
          <a:p>
            <a:pPr algn="just">
              <a:lnSpc>
                <a:spcPct val="114000"/>
              </a:lnSpc>
            </a:pPr>
            <a:endParaRPr lang="en-US" sz="1800" i="1" dirty="0">
              <a:solidFill>
                <a:prstClr val="black"/>
              </a:solidFill>
              <a:latin typeface="Times New Roman"/>
              <a:cs typeface="Times New Roman" pitchFamily="18" charset="0"/>
            </a:endParaRPr>
          </a:p>
          <a:p>
            <a:pPr algn="just">
              <a:lnSpc>
                <a:spcPct val="114000"/>
              </a:lnSpc>
            </a:pPr>
            <a:endParaRPr lang="en-US" sz="1800" i="1" dirty="0" smtClean="0">
              <a:solidFill>
                <a:prstClr val="black"/>
              </a:solidFill>
              <a:latin typeface="Times New Roman"/>
              <a:cs typeface="Times New Roman" pitchFamily="18" charset="0"/>
            </a:endParaRPr>
          </a:p>
          <a:p>
            <a:pPr algn="just">
              <a:lnSpc>
                <a:spcPct val="114000"/>
              </a:lnSpc>
            </a:pPr>
            <a:endParaRPr lang="en-US" sz="2400" dirty="0">
              <a:solidFill>
                <a:prstClr val="black"/>
              </a:solidFill>
              <a:latin typeface="Times New Roman" pitchFamily="18" charset="0"/>
              <a:cs typeface="Times New Roman" pitchFamily="18" charset="0"/>
            </a:endParaRPr>
          </a:p>
          <a:p>
            <a:pPr marL="800100" indent="-457200" algn="just">
              <a:lnSpc>
                <a:spcPct val="114000"/>
              </a:lnSpc>
              <a:spcBef>
                <a:spcPts val="600"/>
              </a:spcBef>
              <a:spcAft>
                <a:spcPts val="600"/>
              </a:spcAft>
              <a:buNone/>
            </a:pPr>
            <a:endParaRPr lang="en-US" sz="2400" b="1" dirty="0" smtClean="0">
              <a:latin typeface="Times New Roman" pitchFamily="18" charset="0"/>
              <a:cs typeface="Times New Roman" pitchFamily="18" charset="0"/>
            </a:endParaRPr>
          </a:p>
          <a:p>
            <a:pPr marL="800100" indent="-457200" algn="just">
              <a:lnSpc>
                <a:spcPct val="114000"/>
              </a:lnSpc>
              <a:spcAft>
                <a:spcPts val="1200"/>
              </a:spcAft>
              <a:buNone/>
            </a:pPr>
            <a:endParaRPr lang="en-US" sz="2000" b="1" dirty="0" smtClean="0">
              <a:latin typeface="Times New Roman" pitchFamily="18" charset="0"/>
              <a:cs typeface="Times New Roman" pitchFamily="18" charset="0"/>
            </a:endParaRPr>
          </a:p>
          <a:p>
            <a:pPr marL="800100" indent="-457200" algn="just">
              <a:spcAft>
                <a:spcPts val="1200"/>
              </a:spcAft>
            </a:pPr>
            <a:endParaRPr 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2130831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sz="3200" b="1" u="sng" dirty="0" smtClean="0">
                <a:latin typeface="Times New Roman" pitchFamily="18" charset="0"/>
                <a:cs typeface="Times New Roman" pitchFamily="18" charset="0"/>
              </a:rPr>
              <a:t>BACKGROUND – PART II</a:t>
            </a:r>
            <a:endParaRPr lang="en-US" sz="3600" b="1" u="sng"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95400"/>
            <a:ext cx="8229600" cy="5181600"/>
          </a:xfrm>
        </p:spPr>
        <p:txBody>
          <a:bodyPr>
            <a:normAutofit/>
          </a:bodyPr>
          <a:lstStyle/>
          <a:p>
            <a:pPr algn="just">
              <a:lnSpc>
                <a:spcPct val="114000"/>
              </a:lnSpc>
            </a:pPr>
            <a:r>
              <a:rPr lang="en-US" sz="2400" dirty="0" smtClean="0">
                <a:solidFill>
                  <a:prstClr val="black"/>
                </a:solidFill>
                <a:latin typeface="Times New Roman"/>
                <a:cs typeface="Times New Roman" pitchFamily="18" charset="0"/>
              </a:rPr>
              <a:t>Articles 50-A and 50-B were heavily criticized from the outset:</a:t>
            </a:r>
          </a:p>
          <a:p>
            <a:pPr marL="694944" algn="just">
              <a:lnSpc>
                <a:spcPct val="114000"/>
              </a:lnSpc>
            </a:pPr>
            <a:r>
              <a:rPr lang="en-US" sz="2400" dirty="0" smtClean="0">
                <a:solidFill>
                  <a:prstClr val="black"/>
                </a:solidFill>
                <a:latin typeface="Times New Roman"/>
                <a:cs typeface="Times New Roman" pitchFamily="18" charset="0"/>
              </a:rPr>
              <a:t>The Court of Appeals called them “circular,” “ambiguous,” “impossible to apply as written,” “vexing,” and “every Judge’s nightmare.”</a:t>
            </a:r>
          </a:p>
          <a:p>
            <a:pPr marL="694944" algn="just">
              <a:lnSpc>
                <a:spcPct val="114000"/>
              </a:lnSpc>
            </a:pPr>
            <a:r>
              <a:rPr lang="en-US" sz="2400" dirty="0" smtClean="0">
                <a:solidFill>
                  <a:prstClr val="black"/>
                </a:solidFill>
                <a:latin typeface="Times New Roman"/>
                <a:cs typeface="Times New Roman" pitchFamily="18" charset="0"/>
              </a:rPr>
              <a:t>Defendants complained that they did not save money at all, but rather resulted in awards significantly higher than under the prior system.</a:t>
            </a:r>
          </a:p>
          <a:p>
            <a:pPr marL="694944" algn="just">
              <a:lnSpc>
                <a:spcPct val="114000"/>
              </a:lnSpc>
            </a:pPr>
            <a:r>
              <a:rPr lang="en-US" sz="2400" dirty="0" smtClean="0">
                <a:solidFill>
                  <a:prstClr val="black"/>
                </a:solidFill>
                <a:latin typeface="Times New Roman"/>
                <a:cs typeface="Times New Roman" pitchFamily="18" charset="0"/>
              </a:rPr>
              <a:t>Plaintiffs complained that the prior system was significantly more fair (and less confusing).</a:t>
            </a:r>
          </a:p>
          <a:p>
            <a:pPr marL="347472" algn="just">
              <a:lnSpc>
                <a:spcPct val="114000"/>
              </a:lnSpc>
            </a:pPr>
            <a:r>
              <a:rPr lang="en-US" sz="2400" dirty="0" smtClean="0">
                <a:solidFill>
                  <a:prstClr val="black"/>
                </a:solidFill>
                <a:latin typeface="Times New Roman"/>
                <a:cs typeface="Times New Roman" pitchFamily="18" charset="0"/>
              </a:rPr>
              <a:t>At the direct urging of the Court of Appeals, Article 50-A was amended in 2003.  Inexplicably, Article 50-B was not.</a:t>
            </a:r>
          </a:p>
          <a:p>
            <a:pPr marL="694944" algn="just">
              <a:lnSpc>
                <a:spcPct val="114000"/>
              </a:lnSpc>
            </a:pPr>
            <a:endParaRPr lang="en-US" sz="2000" dirty="0">
              <a:solidFill>
                <a:prstClr val="black"/>
              </a:solidFill>
              <a:latin typeface="Times New Roman"/>
              <a:cs typeface="Times New Roman" pitchFamily="18" charset="0"/>
            </a:endParaRPr>
          </a:p>
          <a:p>
            <a:pPr algn="just">
              <a:lnSpc>
                <a:spcPct val="114000"/>
              </a:lnSpc>
            </a:pPr>
            <a:endParaRPr lang="en-US" sz="1800" i="1" dirty="0" smtClean="0">
              <a:solidFill>
                <a:prstClr val="black"/>
              </a:solidFill>
              <a:latin typeface="Times New Roman"/>
              <a:cs typeface="Times New Roman" pitchFamily="18" charset="0"/>
            </a:endParaRPr>
          </a:p>
          <a:p>
            <a:pPr algn="just">
              <a:lnSpc>
                <a:spcPct val="114000"/>
              </a:lnSpc>
            </a:pPr>
            <a:endParaRPr lang="en-US" sz="2400" dirty="0">
              <a:solidFill>
                <a:prstClr val="black"/>
              </a:solidFill>
              <a:latin typeface="Times New Roman" pitchFamily="18" charset="0"/>
              <a:cs typeface="Times New Roman" pitchFamily="18" charset="0"/>
            </a:endParaRPr>
          </a:p>
          <a:p>
            <a:pPr marL="800100" indent="-457200" algn="just">
              <a:lnSpc>
                <a:spcPct val="114000"/>
              </a:lnSpc>
              <a:spcBef>
                <a:spcPts val="600"/>
              </a:spcBef>
              <a:spcAft>
                <a:spcPts val="600"/>
              </a:spcAft>
              <a:buNone/>
            </a:pPr>
            <a:endParaRPr lang="en-US" sz="2400" b="1" dirty="0" smtClean="0">
              <a:latin typeface="Times New Roman" pitchFamily="18" charset="0"/>
              <a:cs typeface="Times New Roman" pitchFamily="18" charset="0"/>
            </a:endParaRPr>
          </a:p>
          <a:p>
            <a:pPr marL="800100" indent="-457200" algn="just">
              <a:lnSpc>
                <a:spcPct val="114000"/>
              </a:lnSpc>
              <a:spcAft>
                <a:spcPts val="1200"/>
              </a:spcAft>
              <a:buNone/>
            </a:pPr>
            <a:endParaRPr lang="en-US" sz="2000" b="1" dirty="0" smtClean="0">
              <a:latin typeface="Times New Roman" pitchFamily="18" charset="0"/>
              <a:cs typeface="Times New Roman" pitchFamily="18" charset="0"/>
            </a:endParaRPr>
          </a:p>
          <a:p>
            <a:pPr marL="800100" indent="-457200" algn="just">
              <a:spcAft>
                <a:spcPts val="1200"/>
              </a:spcAft>
            </a:pPr>
            <a:endParaRPr 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5521550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Times New Roman" pitchFamily="18" charset="0"/>
                <a:cs typeface="Times New Roman" pitchFamily="18" charset="0"/>
              </a:rPr>
              <a:t>EASY COME, EASY GO</a:t>
            </a:r>
            <a:endParaRPr lang="en-US" sz="2800" dirty="0">
              <a:latin typeface="Times New Roman" pitchFamily="18" charset="0"/>
              <a:cs typeface="Times New Roman" pitchFamily="18" charset="0"/>
            </a:endParaRPr>
          </a:p>
        </p:txBody>
      </p:sp>
      <p:pic>
        <p:nvPicPr>
          <p:cNvPr id="4" name="Content Placeholder 3" descr="tug_mcgraw.jpg"/>
          <p:cNvPicPr>
            <a:picLocks noGrp="1" noChangeAspect="1"/>
          </p:cNvPicPr>
          <p:nvPr>
            <p:ph idx="1"/>
          </p:nvPr>
        </p:nvPicPr>
        <p:blipFill>
          <a:blip r:embed="rId3" cstate="print"/>
          <a:stretch>
            <a:fillRect/>
          </a:stretch>
        </p:blipFill>
        <p:spPr>
          <a:xfrm>
            <a:off x="2971800" y="1447800"/>
            <a:ext cx="3200400" cy="3428999"/>
          </a:xfrm>
        </p:spPr>
      </p:pic>
      <p:sp>
        <p:nvSpPr>
          <p:cNvPr id="6" name="TextBox 5"/>
          <p:cNvSpPr txBox="1"/>
          <p:nvPr/>
        </p:nvSpPr>
        <p:spPr>
          <a:xfrm>
            <a:off x="1714500" y="5181600"/>
            <a:ext cx="5715000" cy="923330"/>
          </a:xfrm>
          <a:prstGeom prst="rect">
            <a:avLst/>
          </a:prstGeom>
          <a:noFill/>
        </p:spPr>
        <p:txBody>
          <a:bodyPr wrap="square" rtlCol="0">
            <a:spAutoFit/>
          </a:bodyPr>
          <a:lstStyle/>
          <a:p>
            <a:r>
              <a:rPr lang="en-US" b="1" i="1" dirty="0" smtClean="0">
                <a:latin typeface="Times New Roman" pitchFamily="18" charset="0"/>
                <a:cs typeface="Times New Roman" pitchFamily="18" charset="0"/>
              </a:rPr>
              <a:t>I spent 90% of my money on fast cars, women and whiskey…the rest I just wasted.	</a:t>
            </a:r>
          </a:p>
          <a:p>
            <a:r>
              <a:rPr lang="en-US" b="1"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 Tug McGraw</a:t>
            </a:r>
            <a:endParaRPr lang="en-US" sz="1600" b="1" i="1" dirty="0">
              <a:latin typeface="Times New Roman" pitchFamily="18" charset="0"/>
              <a:cs typeface="Times New Roman" pitchFamily="18" charset="0"/>
            </a:endParaRPr>
          </a:p>
        </p:txBody>
      </p:sp>
    </p:spTree>
    <p:extLst>
      <p:ext uri="{BB962C8B-B14F-4D97-AF65-F5344CB8AC3E}">
        <p14:creationId xmlns:p14="http://schemas.microsoft.com/office/powerpoint/2010/main" val="20575685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u="sng" dirty="0" smtClean="0">
                <a:latin typeface="Times New Roman" pitchFamily="18" charset="0"/>
                <a:cs typeface="Times New Roman" pitchFamily="18" charset="0"/>
              </a:rPr>
              <a:t>BUT I BECAME A LAWYER TO AVOID MATH!</a:t>
            </a:r>
            <a:endParaRPr lang="en-US" sz="4800" b="1" u="sng" dirty="0">
              <a:latin typeface="Times New Roman" pitchFamily="18" charset="0"/>
              <a:cs typeface="Times New Roman" pitchFamily="18" charset="0"/>
            </a:endParaRPr>
          </a:p>
        </p:txBody>
      </p:sp>
      <p:pic>
        <p:nvPicPr>
          <p:cNvPr id="6" name="Content Placeholder 5" descr="findx.jpg"/>
          <p:cNvPicPr>
            <a:picLocks noGrp="1" noChangeAspect="1"/>
          </p:cNvPicPr>
          <p:nvPr>
            <p:ph idx="1"/>
          </p:nvPr>
        </p:nvPicPr>
        <p:blipFill>
          <a:blip r:embed="rId3"/>
          <a:stretch>
            <a:fillRect/>
          </a:stretch>
        </p:blipFill>
        <p:spPr>
          <a:xfrm>
            <a:off x="2103119" y="2103121"/>
            <a:ext cx="4937760" cy="3804733"/>
          </a:xfrm>
          <a:prstGeom prst="rect">
            <a:avLst/>
          </a:prstGeom>
          <a:ln w="228600" cap="sq" cmpd="thickThin">
            <a:solidFill>
              <a:srgbClr val="000000"/>
            </a:solidFill>
            <a:prstDash val="solid"/>
            <a:miter lim="800000"/>
          </a:ln>
          <a:effectLst>
            <a:innerShdw blurRad="76200">
              <a:srgbClr val="000000"/>
            </a:innerShdw>
          </a:effectLst>
        </p:spPr>
      </p:pic>
      <p:sp>
        <p:nvSpPr>
          <p:cNvPr id="7" name="TextBox 6"/>
          <p:cNvSpPr txBox="1"/>
          <p:nvPr/>
        </p:nvSpPr>
        <p:spPr>
          <a:xfrm>
            <a:off x="609600" y="6324600"/>
            <a:ext cx="7848600" cy="369332"/>
          </a:xfrm>
          <a:prstGeom prst="rect">
            <a:avLst/>
          </a:prstGeom>
          <a:noFill/>
        </p:spPr>
        <p:txBody>
          <a:bodyPr wrap="square" rtlCol="0">
            <a:spAutoFit/>
          </a:bodyPr>
          <a:lstStyle/>
          <a:p>
            <a:pPr algn="ctr"/>
            <a:r>
              <a:rPr lang="en-US" b="1" i="1" dirty="0" smtClean="0">
                <a:latin typeface="Times New Roman" pitchFamily="18" charset="0"/>
                <a:cs typeface="Times New Roman" pitchFamily="18" charset="0"/>
              </a:rPr>
              <a:t>ACTUAL STUDENT EXAM ANSWER</a:t>
            </a:r>
            <a:endParaRPr lang="en-US" b="1" i="1" dirty="0">
              <a:latin typeface="Times New Roman" pitchFamily="18" charset="0"/>
              <a:cs typeface="Times New Roman" pitchFamily="18" charset="0"/>
            </a:endParaRPr>
          </a:p>
        </p:txBody>
      </p:sp>
    </p:spTree>
    <p:extLst>
      <p:ext uri="{BB962C8B-B14F-4D97-AF65-F5344CB8AC3E}">
        <p14:creationId xmlns:p14="http://schemas.microsoft.com/office/powerpoint/2010/main" val="25135201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2800" b="1" u="sng" dirty="0" smtClean="0">
                <a:latin typeface="Times New Roman" pitchFamily="18" charset="0"/>
                <a:cs typeface="Times New Roman" pitchFamily="18" charset="0"/>
              </a:rPr>
              <a:t>OVERVIEW OF ARTICLE 50-A</a:t>
            </a:r>
            <a:endParaRPr lang="en-US" sz="2800" b="1" u="sng" dirty="0">
              <a:latin typeface="Times New Roman" pitchFamily="18" charset="0"/>
              <a:cs typeface="Times New Roman" pitchFamily="18" charset="0"/>
            </a:endParaRPr>
          </a:p>
        </p:txBody>
      </p:sp>
      <p:sp>
        <p:nvSpPr>
          <p:cNvPr id="5" name="Content Placeholder 4"/>
          <p:cNvSpPr>
            <a:spLocks noGrp="1"/>
          </p:cNvSpPr>
          <p:nvPr>
            <p:ph idx="1"/>
          </p:nvPr>
        </p:nvSpPr>
        <p:spPr>
          <a:xfrm>
            <a:off x="457200" y="838200"/>
            <a:ext cx="8229600" cy="1676400"/>
          </a:xfrm>
          <a:ln>
            <a:solidFill>
              <a:srgbClr val="00B050"/>
            </a:solidFill>
          </a:ln>
        </p:spPr>
        <p:style>
          <a:lnRef idx="2">
            <a:schemeClr val="accent3"/>
          </a:lnRef>
          <a:fillRef idx="1">
            <a:schemeClr val="lt1"/>
          </a:fillRef>
          <a:effectRef idx="0">
            <a:schemeClr val="accent3"/>
          </a:effectRef>
          <a:fontRef idx="minor">
            <a:schemeClr val="dk1"/>
          </a:fontRef>
        </p:style>
        <p:txBody>
          <a:bodyPr>
            <a:noAutofit/>
          </a:bodyPr>
          <a:lstStyle/>
          <a:p>
            <a:pPr marL="0" indent="0">
              <a:spcBef>
                <a:spcPts val="0"/>
              </a:spcBef>
              <a:buNone/>
            </a:pPr>
            <a:r>
              <a:rPr lang="en-US" sz="1800" b="1" u="sng" dirty="0" smtClean="0">
                <a:latin typeface="Times New Roman" pitchFamily="18" charset="0"/>
                <a:cs typeface="Times New Roman" pitchFamily="18" charset="0"/>
              </a:rPr>
              <a:t>STEP 1</a:t>
            </a:r>
            <a:r>
              <a:rPr lang="en-US" sz="1800" b="1"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The jury must itemize each element of damages into past and future.  For future pain and suffering it must determine a total amount and a period of years.  All damages in wrongful death actions, or for future loss of services or loss of consortium are expressed simply as a total amount.  For future economic and pecuniary damages, it must provide: </a:t>
            </a:r>
            <a:r>
              <a:rPr lang="en-US" sz="1800" dirty="0" err="1" smtClean="0">
                <a:latin typeface="Times New Roman" pitchFamily="18" charset="0"/>
                <a:cs typeface="Times New Roman" pitchFamily="18" charset="0"/>
              </a:rPr>
              <a:t>i</a:t>
            </a:r>
            <a:r>
              <a:rPr lang="en-US" sz="1800" dirty="0" smtClean="0">
                <a:latin typeface="Times New Roman" pitchFamily="18" charset="0"/>
                <a:cs typeface="Times New Roman" pitchFamily="18" charset="0"/>
              </a:rPr>
              <a:t>) annual amount in current dollars; ii) the period of years and date of commencement; iii) growth rate; and iv) whether it is permanent.  CPLR 4111(d).</a:t>
            </a:r>
            <a:endParaRPr lang="en-US" sz="1800" dirty="0">
              <a:latin typeface="Times New Roman" pitchFamily="18" charset="0"/>
              <a:cs typeface="Times New Roman" pitchFamily="18" charset="0"/>
            </a:endParaRPr>
          </a:p>
        </p:txBody>
      </p:sp>
      <p:sp>
        <p:nvSpPr>
          <p:cNvPr id="12" name="Content Placeholder 4"/>
          <p:cNvSpPr txBox="1">
            <a:spLocks/>
          </p:cNvSpPr>
          <p:nvPr/>
        </p:nvSpPr>
        <p:spPr>
          <a:xfrm>
            <a:off x="457200" y="2667000"/>
            <a:ext cx="8229600" cy="1525889"/>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vert="horz" lIns="91440" tIns="45720" rIns="91440" bIns="45720" rtlCol="0">
            <a:noAutofit/>
          </a:bodyPr>
          <a:lstStyle/>
          <a:p>
            <a:r>
              <a:rPr lang="en-US" b="1" u="sng" dirty="0">
                <a:latin typeface="Times New Roman" pitchFamily="18" charset="0"/>
                <a:cs typeface="Times New Roman" pitchFamily="18" charset="0"/>
              </a:rPr>
              <a:t>STEP </a:t>
            </a:r>
            <a:r>
              <a:rPr lang="en-US" b="1" u="sng" dirty="0" smtClean="0">
                <a:latin typeface="Times New Roman" pitchFamily="18" charset="0"/>
                <a:cs typeface="Times New Roman" pitchFamily="18" charset="0"/>
              </a:rPr>
              <a:t>2</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All damages exempt from the structured judgment provisions, and the greater of $500,000 or 35% of damages for future pain and suffering, are paid in a lump sum.  Remaining damages for future pain and suffering are divided by the greater of the period of years or eigh</a:t>
            </a:r>
            <a:r>
              <a:rPr lang="en-US" dirty="0">
                <a:latin typeface="Times New Roman" pitchFamily="18" charset="0"/>
                <a:cs typeface="Times New Roman" pitchFamily="18" charset="0"/>
              </a:rPr>
              <a:t>t</a:t>
            </a:r>
            <a:r>
              <a:rPr lang="en-US" dirty="0" smtClean="0">
                <a:latin typeface="Times New Roman" pitchFamily="18" charset="0"/>
                <a:cs typeface="Times New Roman" pitchFamily="18" charset="0"/>
              </a:rPr>
              <a:t> to determine the first year’s payment, which then increases by 4% annually for the duration.</a:t>
            </a:r>
            <a:endParaRPr lang="en-US" dirty="0">
              <a:latin typeface="Times New Roman" pitchFamily="18" charset="0"/>
              <a:cs typeface="Times New Roman" pitchFamily="18" charset="0"/>
            </a:endParaRPr>
          </a:p>
        </p:txBody>
      </p:sp>
      <p:cxnSp>
        <p:nvCxnSpPr>
          <p:cNvPr id="14" name="Straight Arrow Connector 13"/>
          <p:cNvCxnSpPr>
            <a:stCxn id="5" idx="2"/>
            <a:endCxn id="12" idx="0"/>
          </p:cNvCxnSpPr>
          <p:nvPr/>
        </p:nvCxnSpPr>
        <p:spPr>
          <a:xfrm>
            <a:off x="4572000" y="2514600"/>
            <a:ext cx="0" cy="152400"/>
          </a:xfrm>
          <a:prstGeom prst="straightConnector1">
            <a:avLst/>
          </a:prstGeom>
          <a:ln w="1905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Content Placeholder 4"/>
          <p:cNvSpPr txBox="1">
            <a:spLocks/>
          </p:cNvSpPr>
          <p:nvPr/>
        </p:nvSpPr>
        <p:spPr>
          <a:xfrm>
            <a:off x="454051" y="4343400"/>
            <a:ext cx="8229600" cy="640080"/>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vert="horz" lIns="91440" tIns="45720" rIns="91440" bIns="45720" rtlCol="0">
            <a:noAutofit/>
          </a:bodyPr>
          <a:lstStyle/>
          <a:p>
            <a:r>
              <a:rPr lang="en-US" b="1" u="sng" dirty="0">
                <a:latin typeface="Times New Roman" pitchFamily="18" charset="0"/>
                <a:cs typeface="Times New Roman" pitchFamily="18" charset="0"/>
              </a:rPr>
              <a:t>STEP </a:t>
            </a:r>
            <a:r>
              <a:rPr lang="en-US" b="1" u="sng" dirty="0" smtClean="0">
                <a:latin typeface="Times New Roman" pitchFamily="18" charset="0"/>
                <a:cs typeface="Times New Roman" pitchFamily="18" charset="0"/>
              </a:rPr>
              <a:t>3</a:t>
            </a:r>
            <a:r>
              <a:rPr lang="en-US" b="1" dirty="0" smtClean="0">
                <a:latin typeface="Times New Roman" pitchFamily="18" charset="0"/>
                <a:cs typeface="Times New Roman" pitchFamily="18" charset="0"/>
              </a:rPr>
              <a:t>:  </a:t>
            </a:r>
            <a:r>
              <a:rPr lang="en-US" dirty="0">
                <a:latin typeface="Times New Roman" pitchFamily="18" charset="0"/>
                <a:cs typeface="Times New Roman" pitchFamily="18" charset="0"/>
              </a:rPr>
              <a:t>R</a:t>
            </a:r>
            <a:r>
              <a:rPr lang="en-US" dirty="0" smtClean="0">
                <a:latin typeface="Times New Roman" pitchFamily="18" charset="0"/>
                <a:cs typeface="Times New Roman" pitchFamily="18" charset="0"/>
              </a:rPr>
              <a:t>emaining future damages are reduced to present value, 35% of which is paid in a lump sum.  </a:t>
            </a:r>
            <a:endParaRPr lang="en-US" dirty="0">
              <a:latin typeface="Times New Roman" pitchFamily="18" charset="0"/>
              <a:cs typeface="Times New Roman" pitchFamily="18" charset="0"/>
            </a:endParaRPr>
          </a:p>
        </p:txBody>
      </p:sp>
      <p:cxnSp>
        <p:nvCxnSpPr>
          <p:cNvPr id="18" name="Straight Arrow Connector 17"/>
          <p:cNvCxnSpPr>
            <a:stCxn id="12" idx="2"/>
            <a:endCxn id="15" idx="0"/>
          </p:cNvCxnSpPr>
          <p:nvPr/>
        </p:nvCxnSpPr>
        <p:spPr>
          <a:xfrm flipH="1">
            <a:off x="4568851" y="4192889"/>
            <a:ext cx="3149" cy="150511"/>
          </a:xfrm>
          <a:prstGeom prst="straightConnector1">
            <a:avLst/>
          </a:prstGeom>
          <a:ln w="1905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41" name="Content Placeholder 4"/>
          <p:cNvSpPr txBox="1">
            <a:spLocks/>
          </p:cNvSpPr>
          <p:nvPr/>
        </p:nvSpPr>
        <p:spPr>
          <a:xfrm>
            <a:off x="457200" y="5181600"/>
            <a:ext cx="8229600" cy="640080"/>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vert="horz" lIns="91440" tIns="45720" rIns="91440" bIns="45720" rtlCol="0">
            <a:noAutofit/>
          </a:bodyPr>
          <a:lstStyle/>
          <a:p>
            <a:r>
              <a:rPr lang="en-US" b="1" u="sng" dirty="0">
                <a:latin typeface="Times New Roman" pitchFamily="18" charset="0"/>
                <a:cs typeface="Times New Roman" pitchFamily="18" charset="0"/>
              </a:rPr>
              <a:t>STEP </a:t>
            </a:r>
            <a:r>
              <a:rPr lang="en-US" b="1" u="sng" dirty="0" smtClean="0">
                <a:latin typeface="Times New Roman" pitchFamily="18" charset="0"/>
                <a:cs typeface="Times New Roman" pitchFamily="18" charset="0"/>
              </a:rPr>
              <a:t>4</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Setoffs, litigation expenses, attorney fee, and liens are used to reduce each element of damages on a pro rata basis. </a:t>
            </a:r>
            <a:endParaRPr lang="en-US" dirty="0">
              <a:latin typeface="Times New Roman" pitchFamily="18" charset="0"/>
              <a:cs typeface="Times New Roman" pitchFamily="18" charset="0"/>
            </a:endParaRPr>
          </a:p>
        </p:txBody>
      </p:sp>
      <p:cxnSp>
        <p:nvCxnSpPr>
          <p:cNvPr id="45" name="Straight Arrow Connector 44"/>
          <p:cNvCxnSpPr>
            <a:stCxn id="15" idx="2"/>
            <a:endCxn id="41" idx="0"/>
          </p:cNvCxnSpPr>
          <p:nvPr/>
        </p:nvCxnSpPr>
        <p:spPr>
          <a:xfrm>
            <a:off x="4568851" y="4983480"/>
            <a:ext cx="3149" cy="198120"/>
          </a:xfrm>
          <a:prstGeom prst="straightConnector1">
            <a:avLst/>
          </a:prstGeom>
          <a:ln w="1905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61" name="Content Placeholder 4"/>
          <p:cNvSpPr txBox="1">
            <a:spLocks/>
          </p:cNvSpPr>
          <p:nvPr/>
        </p:nvSpPr>
        <p:spPr>
          <a:xfrm>
            <a:off x="457200" y="6019800"/>
            <a:ext cx="8229600" cy="640080"/>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vert="horz" lIns="91440" tIns="45720" rIns="91440" bIns="45720" rtlCol="0">
            <a:noAutofit/>
          </a:bodyPr>
          <a:lstStyle/>
          <a:p>
            <a:r>
              <a:rPr lang="en-US" b="1" u="sng" dirty="0">
                <a:latin typeface="Times New Roman" pitchFamily="18" charset="0"/>
                <a:cs typeface="Times New Roman" pitchFamily="18" charset="0"/>
              </a:rPr>
              <a:t>STEP 5</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Defendant pays lump sums in cash and purchases an annuity(</a:t>
            </a:r>
            <a:r>
              <a:rPr lang="en-US" dirty="0" err="1" smtClean="0">
                <a:latin typeface="Times New Roman" pitchFamily="18" charset="0"/>
                <a:cs typeface="Times New Roman" pitchFamily="18" charset="0"/>
              </a:rPr>
              <a:t>ies</a:t>
            </a:r>
            <a:r>
              <a:rPr lang="en-US" dirty="0" smtClean="0">
                <a:latin typeface="Times New Roman" pitchFamily="18" charset="0"/>
                <a:cs typeface="Times New Roman" pitchFamily="18" charset="0"/>
              </a:rPr>
              <a:t>) to fund the remaining future damages over the prescribed period of years (or life if permanent).</a:t>
            </a:r>
            <a:endParaRPr lang="en-US" dirty="0">
              <a:latin typeface="Times New Roman" pitchFamily="18" charset="0"/>
              <a:cs typeface="Times New Roman" pitchFamily="18" charset="0"/>
            </a:endParaRPr>
          </a:p>
        </p:txBody>
      </p:sp>
      <p:cxnSp>
        <p:nvCxnSpPr>
          <p:cNvPr id="62" name="Straight Arrow Connector 61"/>
          <p:cNvCxnSpPr>
            <a:stCxn id="41" idx="2"/>
            <a:endCxn id="61" idx="0"/>
          </p:cNvCxnSpPr>
          <p:nvPr/>
        </p:nvCxnSpPr>
        <p:spPr>
          <a:xfrm>
            <a:off x="4572000" y="5821680"/>
            <a:ext cx="0" cy="198120"/>
          </a:xfrm>
          <a:prstGeom prst="straightConnector1">
            <a:avLst/>
          </a:prstGeom>
          <a:ln w="1905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34781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800" b="1" u="sng" dirty="0" smtClean="0">
                <a:latin typeface="Times New Roman" pitchFamily="18" charset="0"/>
                <a:cs typeface="Times New Roman" pitchFamily="18" charset="0"/>
              </a:rPr>
              <a:t>OUR HYPOTHETICAL VERDICT</a:t>
            </a:r>
            <a:endParaRPr lang="en-US" sz="2800" b="1" u="sng" dirty="0">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8229600" cy="5334000"/>
          </a:xfrm>
        </p:spPr>
        <p:txBody>
          <a:bodyPr>
            <a:normAutofit lnSpcReduction="10000"/>
          </a:bodyPr>
          <a:lstStyle/>
          <a:p>
            <a:pPr algn="just">
              <a:lnSpc>
                <a:spcPct val="114000"/>
              </a:lnSpc>
            </a:pPr>
            <a:r>
              <a:rPr lang="en-US" sz="2200" b="1" u="sng" dirty="0" smtClean="0">
                <a:solidFill>
                  <a:prstClr val="black"/>
                </a:solidFill>
                <a:latin typeface="Times New Roman"/>
                <a:cs typeface="Times New Roman" pitchFamily="18" charset="0"/>
              </a:rPr>
              <a:t>Summary of Facts</a:t>
            </a:r>
            <a:r>
              <a:rPr lang="en-US" sz="2200" b="1" dirty="0" smtClean="0">
                <a:solidFill>
                  <a:prstClr val="black"/>
                </a:solidFill>
                <a:latin typeface="Times New Roman"/>
                <a:cs typeface="Times New Roman" pitchFamily="18" charset="0"/>
              </a:rPr>
              <a:t>:  </a:t>
            </a:r>
            <a:r>
              <a:rPr lang="en-US" sz="2200" dirty="0" smtClean="0">
                <a:solidFill>
                  <a:prstClr val="black"/>
                </a:solidFill>
                <a:latin typeface="Times New Roman"/>
                <a:cs typeface="Times New Roman" pitchFamily="18" charset="0"/>
              </a:rPr>
              <a:t>A 50-year old man suffered a fully disabling injury.  He will require lifetime medical care.</a:t>
            </a:r>
          </a:p>
          <a:p>
            <a:pPr algn="just">
              <a:lnSpc>
                <a:spcPct val="114000"/>
              </a:lnSpc>
            </a:pPr>
            <a:r>
              <a:rPr lang="en-US" sz="2200" b="1" u="sng" dirty="0" smtClean="0">
                <a:solidFill>
                  <a:prstClr val="black"/>
                </a:solidFill>
                <a:latin typeface="Times New Roman"/>
                <a:cs typeface="Times New Roman" pitchFamily="18" charset="0"/>
              </a:rPr>
              <a:t>Summary of Verdict</a:t>
            </a:r>
            <a:r>
              <a:rPr lang="en-US" sz="2200" b="1" dirty="0" smtClean="0">
                <a:solidFill>
                  <a:prstClr val="black"/>
                </a:solidFill>
                <a:latin typeface="Times New Roman"/>
                <a:cs typeface="Times New Roman" pitchFamily="18" charset="0"/>
              </a:rPr>
              <a:t>:  </a:t>
            </a:r>
            <a:r>
              <a:rPr lang="en-US" sz="2200" dirty="0" smtClean="0">
                <a:solidFill>
                  <a:prstClr val="black"/>
                </a:solidFill>
                <a:latin typeface="Times New Roman"/>
                <a:cs typeface="Times New Roman" pitchFamily="18" charset="0"/>
              </a:rPr>
              <a:t>On April 1, 2013, the jury returned a verdict of:</a:t>
            </a:r>
          </a:p>
          <a:p>
            <a:pPr lvl="1" algn="just">
              <a:lnSpc>
                <a:spcPct val="114000"/>
              </a:lnSpc>
            </a:pPr>
            <a:r>
              <a:rPr lang="en-US" sz="2200" b="1" dirty="0" smtClean="0">
                <a:solidFill>
                  <a:prstClr val="black"/>
                </a:solidFill>
                <a:latin typeface="Times New Roman"/>
                <a:cs typeface="Times New Roman" pitchFamily="18" charset="0"/>
              </a:rPr>
              <a:t>$1,000,000 </a:t>
            </a:r>
            <a:r>
              <a:rPr lang="en-US" sz="2200" dirty="0" smtClean="0">
                <a:solidFill>
                  <a:prstClr val="black"/>
                </a:solidFill>
                <a:latin typeface="Times New Roman"/>
                <a:cs typeface="Times New Roman" pitchFamily="18" charset="0"/>
              </a:rPr>
              <a:t>in Past Damages</a:t>
            </a:r>
          </a:p>
          <a:p>
            <a:pPr lvl="1" algn="just">
              <a:lnSpc>
                <a:spcPct val="114000"/>
              </a:lnSpc>
            </a:pPr>
            <a:r>
              <a:rPr lang="en-US" sz="2200" b="1" dirty="0" smtClean="0">
                <a:solidFill>
                  <a:prstClr val="black"/>
                </a:solidFill>
                <a:latin typeface="Times New Roman"/>
                <a:cs typeface="Times New Roman" pitchFamily="18" charset="0"/>
              </a:rPr>
              <a:t>$1,000,000 </a:t>
            </a:r>
            <a:r>
              <a:rPr lang="en-US" sz="2200" dirty="0" smtClean="0">
                <a:solidFill>
                  <a:prstClr val="black"/>
                </a:solidFill>
                <a:latin typeface="Times New Roman"/>
                <a:cs typeface="Times New Roman" pitchFamily="18" charset="0"/>
              </a:rPr>
              <a:t>in Future Pain and Suffering over 25 years</a:t>
            </a:r>
          </a:p>
          <a:p>
            <a:pPr lvl="1" algn="just">
              <a:lnSpc>
                <a:spcPct val="114000"/>
              </a:lnSpc>
            </a:pPr>
            <a:r>
              <a:rPr lang="en-US" sz="2200" dirty="0" smtClean="0">
                <a:solidFill>
                  <a:prstClr val="black"/>
                </a:solidFill>
                <a:latin typeface="Times New Roman"/>
                <a:cs typeface="Times New Roman" pitchFamily="18" charset="0"/>
              </a:rPr>
              <a:t>Future Medical Care of </a:t>
            </a:r>
            <a:r>
              <a:rPr lang="en-US" sz="2200" dirty="0" err="1" smtClean="0">
                <a:solidFill>
                  <a:prstClr val="black"/>
                </a:solidFill>
                <a:latin typeface="Times New Roman"/>
                <a:cs typeface="Times New Roman" pitchFamily="18" charset="0"/>
              </a:rPr>
              <a:t>i</a:t>
            </a:r>
            <a:r>
              <a:rPr lang="en-US" sz="2200" dirty="0" smtClean="0">
                <a:solidFill>
                  <a:prstClr val="black"/>
                </a:solidFill>
                <a:latin typeface="Times New Roman"/>
                <a:cs typeface="Times New Roman" pitchFamily="18" charset="0"/>
              </a:rPr>
              <a:t>) $50,000 per year; ii) over 25 Years;</a:t>
            </a:r>
            <a:br>
              <a:rPr lang="en-US" sz="2200" dirty="0" smtClean="0">
                <a:solidFill>
                  <a:prstClr val="black"/>
                </a:solidFill>
                <a:latin typeface="Times New Roman"/>
                <a:cs typeface="Times New Roman" pitchFamily="18" charset="0"/>
              </a:rPr>
            </a:br>
            <a:r>
              <a:rPr lang="en-US" sz="2200" dirty="0" smtClean="0">
                <a:solidFill>
                  <a:prstClr val="black"/>
                </a:solidFill>
                <a:latin typeface="Times New Roman"/>
                <a:cs typeface="Times New Roman" pitchFamily="18" charset="0"/>
              </a:rPr>
              <a:t>iii) with a 3% growth rate; and iv) damages are permanent</a:t>
            </a:r>
          </a:p>
          <a:p>
            <a:pPr lvl="1" algn="just">
              <a:lnSpc>
                <a:spcPct val="114000"/>
              </a:lnSpc>
            </a:pPr>
            <a:r>
              <a:rPr lang="en-US" sz="2200" dirty="0" smtClean="0">
                <a:solidFill>
                  <a:prstClr val="black"/>
                </a:solidFill>
                <a:latin typeface="Times New Roman"/>
                <a:cs typeface="Times New Roman" pitchFamily="18" charset="0"/>
              </a:rPr>
              <a:t>Future Lost Earnings of </a:t>
            </a:r>
            <a:r>
              <a:rPr lang="en-US" sz="2200" dirty="0" err="1" smtClean="0">
                <a:solidFill>
                  <a:prstClr val="black"/>
                </a:solidFill>
                <a:latin typeface="Times New Roman"/>
                <a:cs typeface="Times New Roman" pitchFamily="18" charset="0"/>
              </a:rPr>
              <a:t>i</a:t>
            </a:r>
            <a:r>
              <a:rPr lang="en-US" sz="2200" dirty="0" smtClean="0">
                <a:solidFill>
                  <a:prstClr val="black"/>
                </a:solidFill>
                <a:latin typeface="Times New Roman"/>
                <a:cs typeface="Times New Roman" pitchFamily="18" charset="0"/>
              </a:rPr>
              <a:t>) $75,000 per year; ii) over 12 years;</a:t>
            </a:r>
            <a:br>
              <a:rPr lang="en-US" sz="2200" dirty="0" smtClean="0">
                <a:solidFill>
                  <a:prstClr val="black"/>
                </a:solidFill>
                <a:latin typeface="Times New Roman"/>
                <a:cs typeface="Times New Roman" pitchFamily="18" charset="0"/>
              </a:rPr>
            </a:br>
            <a:r>
              <a:rPr lang="en-US" sz="2200" dirty="0" smtClean="0">
                <a:solidFill>
                  <a:prstClr val="black"/>
                </a:solidFill>
                <a:latin typeface="Times New Roman"/>
                <a:cs typeface="Times New Roman" pitchFamily="18" charset="0"/>
              </a:rPr>
              <a:t>iii) with a 2% growth rate; and iv) damages are not permanent</a:t>
            </a:r>
          </a:p>
          <a:p>
            <a:pPr algn="just">
              <a:lnSpc>
                <a:spcPct val="114000"/>
              </a:lnSpc>
            </a:pPr>
            <a:r>
              <a:rPr lang="en-US" sz="2200" b="1" u="sng" dirty="0" smtClean="0">
                <a:solidFill>
                  <a:prstClr val="black"/>
                </a:solidFill>
                <a:latin typeface="Times New Roman"/>
                <a:cs typeface="Times New Roman" pitchFamily="18" charset="0"/>
              </a:rPr>
              <a:t>Other Key Facts</a:t>
            </a:r>
            <a:r>
              <a:rPr lang="en-US" sz="2200" b="1" dirty="0" smtClean="0">
                <a:solidFill>
                  <a:prstClr val="black"/>
                </a:solidFill>
                <a:latin typeface="Times New Roman"/>
                <a:cs typeface="Times New Roman" pitchFamily="18" charset="0"/>
              </a:rPr>
              <a:t>:</a:t>
            </a:r>
          </a:p>
          <a:p>
            <a:pPr lvl="1" algn="just">
              <a:lnSpc>
                <a:spcPct val="114000"/>
              </a:lnSpc>
            </a:pPr>
            <a:r>
              <a:rPr lang="en-US" sz="2200" dirty="0" smtClean="0">
                <a:solidFill>
                  <a:prstClr val="black"/>
                </a:solidFill>
                <a:latin typeface="Times New Roman"/>
                <a:cs typeface="Times New Roman" pitchFamily="18" charset="0"/>
              </a:rPr>
              <a:t>The 10-Year Treasury Rate on the date of the verdict was 1.75%.</a:t>
            </a:r>
          </a:p>
          <a:p>
            <a:pPr lvl="1" algn="just">
              <a:lnSpc>
                <a:spcPct val="114000"/>
              </a:lnSpc>
            </a:pPr>
            <a:r>
              <a:rPr lang="en-US" sz="2200" dirty="0" smtClean="0">
                <a:solidFill>
                  <a:prstClr val="black"/>
                </a:solidFill>
                <a:latin typeface="Times New Roman"/>
                <a:cs typeface="Times New Roman" pitchFamily="18" charset="0"/>
              </a:rPr>
              <a:t>Litigation expenses of $100,000 were incurred.</a:t>
            </a:r>
          </a:p>
          <a:p>
            <a:pPr lvl="1" algn="just">
              <a:lnSpc>
                <a:spcPct val="114000"/>
              </a:lnSpc>
            </a:pPr>
            <a:endParaRPr lang="en-US" sz="1600" dirty="0" smtClean="0">
              <a:solidFill>
                <a:prstClr val="black"/>
              </a:solidFill>
              <a:latin typeface="Times New Roman"/>
              <a:cs typeface="Times New Roman" pitchFamily="18" charset="0"/>
            </a:endParaRPr>
          </a:p>
          <a:p>
            <a:pPr lvl="1" algn="just">
              <a:lnSpc>
                <a:spcPct val="114000"/>
              </a:lnSpc>
            </a:pPr>
            <a:endParaRPr lang="en-US" sz="2000" dirty="0" smtClean="0">
              <a:solidFill>
                <a:prstClr val="black"/>
              </a:solidFill>
              <a:latin typeface="Times New Roman"/>
              <a:cs typeface="Times New Roman" pitchFamily="18" charset="0"/>
            </a:endParaRPr>
          </a:p>
          <a:p>
            <a:pPr lvl="1" algn="just">
              <a:lnSpc>
                <a:spcPct val="114000"/>
              </a:lnSpc>
            </a:pPr>
            <a:endParaRPr lang="en-US" sz="2000" dirty="0" smtClean="0">
              <a:solidFill>
                <a:prstClr val="black"/>
              </a:solidFill>
              <a:latin typeface="Times New Roman"/>
              <a:cs typeface="Times New Roman" pitchFamily="18" charset="0"/>
            </a:endParaRPr>
          </a:p>
          <a:p>
            <a:pPr marL="694944" algn="just">
              <a:lnSpc>
                <a:spcPct val="114000"/>
              </a:lnSpc>
            </a:pPr>
            <a:endParaRPr lang="en-US" sz="2000" dirty="0">
              <a:solidFill>
                <a:prstClr val="black"/>
              </a:solidFill>
              <a:latin typeface="Times New Roman"/>
              <a:cs typeface="Times New Roman" pitchFamily="18" charset="0"/>
            </a:endParaRPr>
          </a:p>
          <a:p>
            <a:pPr algn="just">
              <a:lnSpc>
                <a:spcPct val="114000"/>
              </a:lnSpc>
            </a:pPr>
            <a:endParaRPr lang="en-US" sz="1800" i="1" dirty="0" smtClean="0">
              <a:solidFill>
                <a:prstClr val="black"/>
              </a:solidFill>
              <a:latin typeface="Times New Roman"/>
              <a:cs typeface="Times New Roman" pitchFamily="18" charset="0"/>
            </a:endParaRPr>
          </a:p>
          <a:p>
            <a:pPr algn="just">
              <a:lnSpc>
                <a:spcPct val="114000"/>
              </a:lnSpc>
            </a:pPr>
            <a:endParaRPr lang="en-US" sz="2400" dirty="0">
              <a:solidFill>
                <a:prstClr val="black"/>
              </a:solidFill>
              <a:latin typeface="Times New Roman" pitchFamily="18" charset="0"/>
              <a:cs typeface="Times New Roman" pitchFamily="18" charset="0"/>
            </a:endParaRPr>
          </a:p>
          <a:p>
            <a:pPr marL="800100" indent="-457200" algn="just">
              <a:lnSpc>
                <a:spcPct val="114000"/>
              </a:lnSpc>
              <a:spcBef>
                <a:spcPts val="600"/>
              </a:spcBef>
              <a:spcAft>
                <a:spcPts val="600"/>
              </a:spcAft>
              <a:buNone/>
            </a:pPr>
            <a:endParaRPr lang="en-US" sz="2400" b="1" dirty="0" smtClean="0">
              <a:latin typeface="Times New Roman" pitchFamily="18" charset="0"/>
              <a:cs typeface="Times New Roman" pitchFamily="18" charset="0"/>
            </a:endParaRPr>
          </a:p>
          <a:p>
            <a:pPr marL="800100" indent="-457200" algn="just">
              <a:lnSpc>
                <a:spcPct val="114000"/>
              </a:lnSpc>
              <a:spcAft>
                <a:spcPts val="1200"/>
              </a:spcAft>
              <a:buNone/>
            </a:pPr>
            <a:endParaRPr lang="en-US" sz="2000" b="1" dirty="0" smtClean="0">
              <a:latin typeface="Times New Roman" pitchFamily="18" charset="0"/>
              <a:cs typeface="Times New Roman" pitchFamily="18" charset="0"/>
            </a:endParaRPr>
          </a:p>
          <a:p>
            <a:pPr marL="800100" indent="-457200" algn="just">
              <a:spcAft>
                <a:spcPts val="1200"/>
              </a:spcAft>
            </a:pPr>
            <a:endParaRPr 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9250217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800" b="1" u="sng" dirty="0" smtClean="0">
                <a:latin typeface="Times New Roman" pitchFamily="18" charset="0"/>
                <a:cs typeface="Times New Roman" pitchFamily="18" charset="0"/>
              </a:rPr>
              <a:t>ARTICLE 50-A CALCULATIONS</a:t>
            </a:r>
            <a:endParaRPr lang="en-US" sz="2800" b="1" u="sng"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95400"/>
            <a:ext cx="8229600" cy="5181600"/>
          </a:xfrm>
        </p:spPr>
        <p:txBody>
          <a:bodyPr>
            <a:normAutofit/>
          </a:bodyPr>
          <a:lstStyle/>
          <a:p>
            <a:pPr algn="just">
              <a:lnSpc>
                <a:spcPct val="114000"/>
              </a:lnSpc>
            </a:pPr>
            <a:r>
              <a:rPr lang="en-US" sz="2400" b="1" u="sng" dirty="0" smtClean="0">
                <a:solidFill>
                  <a:prstClr val="black"/>
                </a:solidFill>
                <a:latin typeface="Times New Roman"/>
                <a:cs typeface="Times New Roman" pitchFamily="18" charset="0"/>
              </a:rPr>
              <a:t>Step One</a:t>
            </a:r>
            <a:r>
              <a:rPr lang="en-US" sz="2400" b="1" dirty="0" smtClean="0">
                <a:solidFill>
                  <a:prstClr val="black"/>
                </a:solidFill>
                <a:latin typeface="Times New Roman"/>
                <a:cs typeface="Times New Roman" pitchFamily="18" charset="0"/>
              </a:rPr>
              <a:t>:  </a:t>
            </a:r>
            <a:r>
              <a:rPr lang="en-US" sz="2400" dirty="0" smtClean="0">
                <a:solidFill>
                  <a:prstClr val="black"/>
                </a:solidFill>
                <a:latin typeface="Times New Roman"/>
                <a:cs typeface="Times New Roman" pitchFamily="18" charset="0"/>
              </a:rPr>
              <a:t>Exemptions From Structured Judgment Rules</a:t>
            </a:r>
          </a:p>
          <a:p>
            <a:pPr lvl="1" algn="just">
              <a:lnSpc>
                <a:spcPct val="114000"/>
              </a:lnSpc>
              <a:buFont typeface="Arial" pitchFamily="34" charset="0"/>
              <a:buChar char="•"/>
            </a:pPr>
            <a:r>
              <a:rPr lang="en-US" sz="2400" dirty="0" smtClean="0">
                <a:solidFill>
                  <a:prstClr val="black"/>
                </a:solidFill>
                <a:latin typeface="Times New Roman"/>
                <a:cs typeface="Times New Roman" pitchFamily="18" charset="0"/>
              </a:rPr>
              <a:t>$1,000,000 (Past Damages)</a:t>
            </a:r>
          </a:p>
          <a:p>
            <a:pPr marL="457200" lvl="1" indent="0" algn="just">
              <a:lnSpc>
                <a:spcPct val="114000"/>
              </a:lnSpc>
              <a:buNone/>
            </a:pPr>
            <a:endParaRPr lang="en-US" sz="2400" dirty="0" smtClean="0">
              <a:solidFill>
                <a:prstClr val="black"/>
              </a:solidFill>
              <a:latin typeface="Times New Roman"/>
              <a:cs typeface="Times New Roman" pitchFamily="18" charset="0"/>
            </a:endParaRPr>
          </a:p>
          <a:p>
            <a:pPr algn="just">
              <a:lnSpc>
                <a:spcPct val="114000"/>
              </a:lnSpc>
            </a:pPr>
            <a:r>
              <a:rPr lang="en-US" sz="2400" b="1" u="sng" dirty="0" smtClean="0">
                <a:solidFill>
                  <a:prstClr val="black"/>
                </a:solidFill>
                <a:latin typeface="Times New Roman"/>
                <a:cs typeface="Times New Roman" pitchFamily="18" charset="0"/>
              </a:rPr>
              <a:t>Step Two</a:t>
            </a:r>
            <a:r>
              <a:rPr lang="en-US" sz="2400" b="1" dirty="0" smtClean="0">
                <a:solidFill>
                  <a:prstClr val="black"/>
                </a:solidFill>
                <a:latin typeface="Times New Roman"/>
                <a:cs typeface="Times New Roman" pitchFamily="18" charset="0"/>
              </a:rPr>
              <a:t>:  </a:t>
            </a:r>
            <a:r>
              <a:rPr lang="en-US" sz="2400" dirty="0" smtClean="0">
                <a:solidFill>
                  <a:prstClr val="black"/>
                </a:solidFill>
                <a:latin typeface="Times New Roman"/>
                <a:cs typeface="Times New Roman" pitchFamily="18" charset="0"/>
              </a:rPr>
              <a:t>Reduce Pain and Suffering By Greater of $500,000</a:t>
            </a:r>
            <a:br>
              <a:rPr lang="en-US" sz="2400" dirty="0" smtClean="0">
                <a:solidFill>
                  <a:prstClr val="black"/>
                </a:solidFill>
                <a:latin typeface="Times New Roman"/>
                <a:cs typeface="Times New Roman" pitchFamily="18" charset="0"/>
              </a:rPr>
            </a:br>
            <a:r>
              <a:rPr lang="en-US" sz="2400" dirty="0" smtClean="0">
                <a:solidFill>
                  <a:prstClr val="black"/>
                </a:solidFill>
                <a:latin typeface="Times New Roman"/>
                <a:cs typeface="Times New Roman" pitchFamily="18" charset="0"/>
              </a:rPr>
              <a:t>		or 35%</a:t>
            </a:r>
          </a:p>
          <a:p>
            <a:pPr lvl="1" algn="just">
              <a:lnSpc>
                <a:spcPct val="114000"/>
              </a:lnSpc>
              <a:buFont typeface="Arial" pitchFamily="34" charset="0"/>
              <a:buChar char="•"/>
            </a:pPr>
            <a:r>
              <a:rPr lang="en-US" sz="2400" dirty="0" smtClean="0">
                <a:solidFill>
                  <a:prstClr val="black"/>
                </a:solidFill>
                <a:latin typeface="Times New Roman"/>
                <a:cs typeface="Times New Roman" pitchFamily="18" charset="0"/>
              </a:rPr>
              <a:t>$500,000 paid in cash</a:t>
            </a:r>
          </a:p>
          <a:p>
            <a:pPr lvl="1" algn="just">
              <a:lnSpc>
                <a:spcPct val="114000"/>
              </a:lnSpc>
              <a:buFont typeface="Arial" pitchFamily="34" charset="0"/>
              <a:buChar char="•"/>
            </a:pPr>
            <a:r>
              <a:rPr lang="en-US" sz="2400" dirty="0" smtClean="0">
                <a:solidFill>
                  <a:prstClr val="black"/>
                </a:solidFill>
                <a:latin typeface="Times New Roman"/>
                <a:cs typeface="Times New Roman" pitchFamily="18" charset="0"/>
              </a:rPr>
              <a:t>$500,000 paid over 8 years, with $62,500 in the first year and 4% annual increases</a:t>
            </a:r>
          </a:p>
          <a:p>
            <a:pPr marL="457200" lvl="1" indent="0" algn="just">
              <a:lnSpc>
                <a:spcPct val="114000"/>
              </a:lnSpc>
              <a:buNone/>
            </a:pPr>
            <a:endParaRPr lang="en-US" sz="2000" dirty="0" smtClean="0">
              <a:solidFill>
                <a:prstClr val="black"/>
              </a:solidFill>
              <a:latin typeface="Times New Roman"/>
              <a:cs typeface="Times New Roman" pitchFamily="18" charset="0"/>
            </a:endParaRPr>
          </a:p>
          <a:p>
            <a:pPr algn="just">
              <a:lnSpc>
                <a:spcPct val="114000"/>
              </a:lnSpc>
            </a:pPr>
            <a:endParaRPr lang="en-US" sz="2200" b="1" u="sng" dirty="0" smtClean="0">
              <a:solidFill>
                <a:prstClr val="black"/>
              </a:solidFill>
              <a:latin typeface="Times New Roman"/>
              <a:cs typeface="Times New Roman" pitchFamily="18" charset="0"/>
            </a:endParaRPr>
          </a:p>
          <a:p>
            <a:pPr lvl="1" algn="just">
              <a:lnSpc>
                <a:spcPct val="114000"/>
              </a:lnSpc>
            </a:pPr>
            <a:endParaRPr lang="en-US" sz="2000" dirty="0" smtClean="0">
              <a:solidFill>
                <a:prstClr val="black"/>
              </a:solidFill>
              <a:latin typeface="Times New Roman"/>
              <a:cs typeface="Times New Roman" pitchFamily="18" charset="0"/>
            </a:endParaRPr>
          </a:p>
          <a:p>
            <a:pPr lvl="1" algn="just">
              <a:lnSpc>
                <a:spcPct val="114000"/>
              </a:lnSpc>
            </a:pPr>
            <a:endParaRPr lang="en-US" sz="2000" dirty="0" smtClean="0">
              <a:solidFill>
                <a:prstClr val="black"/>
              </a:solidFill>
              <a:latin typeface="Times New Roman"/>
              <a:cs typeface="Times New Roman" pitchFamily="18" charset="0"/>
            </a:endParaRPr>
          </a:p>
          <a:p>
            <a:pPr marL="694944" algn="just">
              <a:lnSpc>
                <a:spcPct val="114000"/>
              </a:lnSpc>
            </a:pPr>
            <a:endParaRPr lang="en-US" sz="2000" dirty="0">
              <a:solidFill>
                <a:prstClr val="black"/>
              </a:solidFill>
              <a:latin typeface="Times New Roman"/>
              <a:cs typeface="Times New Roman" pitchFamily="18" charset="0"/>
            </a:endParaRPr>
          </a:p>
          <a:p>
            <a:pPr algn="just">
              <a:lnSpc>
                <a:spcPct val="114000"/>
              </a:lnSpc>
            </a:pPr>
            <a:endParaRPr lang="en-US" sz="1800" i="1" dirty="0" smtClean="0">
              <a:solidFill>
                <a:prstClr val="black"/>
              </a:solidFill>
              <a:latin typeface="Times New Roman"/>
              <a:cs typeface="Times New Roman" pitchFamily="18" charset="0"/>
            </a:endParaRPr>
          </a:p>
          <a:p>
            <a:pPr marL="0" indent="0" algn="just">
              <a:lnSpc>
                <a:spcPct val="114000"/>
              </a:lnSpc>
              <a:buNone/>
            </a:pPr>
            <a:endParaRPr lang="en-US" sz="2400" b="1" u="sng" dirty="0">
              <a:solidFill>
                <a:prstClr val="black"/>
              </a:solidFill>
              <a:latin typeface="Times New Roman" pitchFamily="18" charset="0"/>
              <a:cs typeface="Times New Roman" pitchFamily="18" charset="0"/>
            </a:endParaRPr>
          </a:p>
          <a:p>
            <a:pPr marL="800100" indent="-457200" algn="just">
              <a:lnSpc>
                <a:spcPct val="114000"/>
              </a:lnSpc>
              <a:spcBef>
                <a:spcPts val="600"/>
              </a:spcBef>
              <a:spcAft>
                <a:spcPts val="600"/>
              </a:spcAft>
              <a:buNone/>
            </a:pPr>
            <a:endParaRPr lang="en-US" sz="2400" b="1" dirty="0" smtClean="0">
              <a:latin typeface="Times New Roman" pitchFamily="18" charset="0"/>
              <a:cs typeface="Times New Roman" pitchFamily="18" charset="0"/>
            </a:endParaRPr>
          </a:p>
          <a:p>
            <a:pPr marL="800100" indent="-457200" algn="just">
              <a:lnSpc>
                <a:spcPct val="114000"/>
              </a:lnSpc>
              <a:spcAft>
                <a:spcPts val="1200"/>
              </a:spcAft>
              <a:buNone/>
            </a:pPr>
            <a:endParaRPr lang="en-US" sz="2000" b="1" dirty="0" smtClean="0">
              <a:latin typeface="Times New Roman" pitchFamily="18" charset="0"/>
              <a:cs typeface="Times New Roman" pitchFamily="18" charset="0"/>
            </a:endParaRPr>
          </a:p>
          <a:p>
            <a:pPr marL="800100" indent="-457200" algn="just">
              <a:spcAft>
                <a:spcPts val="1200"/>
              </a:spcAft>
            </a:pPr>
            <a:endParaRPr 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9464944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2800" b="1" u="sng" dirty="0" smtClean="0">
                <a:latin typeface="Times New Roman" pitchFamily="18" charset="0"/>
                <a:cs typeface="Times New Roman" pitchFamily="18" charset="0"/>
              </a:rPr>
              <a:t>ARTICLE 50-A CALCULATIONS (Cont.)</a:t>
            </a:r>
            <a:endParaRPr lang="en-US" sz="2800" b="1" u="sng" dirty="0">
              <a:latin typeface="Times New Roman" pitchFamily="18" charset="0"/>
              <a:cs typeface="Times New Roman" pitchFamily="18" charset="0"/>
            </a:endParaRPr>
          </a:p>
        </p:txBody>
      </p:sp>
      <p:sp>
        <p:nvSpPr>
          <p:cNvPr id="3" name="Content Placeholder 2"/>
          <p:cNvSpPr>
            <a:spLocks noGrp="1"/>
          </p:cNvSpPr>
          <p:nvPr>
            <p:ph idx="1"/>
          </p:nvPr>
        </p:nvSpPr>
        <p:spPr>
          <a:xfrm>
            <a:off x="457200" y="4038600"/>
            <a:ext cx="8229600" cy="2667000"/>
          </a:xfrm>
        </p:spPr>
        <p:txBody>
          <a:bodyPr>
            <a:normAutofit/>
          </a:bodyPr>
          <a:lstStyle/>
          <a:p>
            <a:r>
              <a:rPr lang="en-US" sz="1800" b="1" dirty="0" smtClean="0">
                <a:solidFill>
                  <a:prstClr val="black"/>
                </a:solidFill>
                <a:latin typeface="Times New Roman"/>
                <a:cs typeface="Times New Roman" pitchFamily="18" charset="0"/>
              </a:rPr>
              <a:t>Cash Payments:	</a:t>
            </a:r>
            <a:r>
              <a:rPr lang="en-US" sz="1800" dirty="0" smtClean="0">
                <a:solidFill>
                  <a:prstClr val="black"/>
                </a:solidFill>
                <a:latin typeface="Times New Roman"/>
                <a:cs typeface="Times New Roman" pitchFamily="18" charset="0"/>
              </a:rPr>
              <a:t>Past Damages		=  $1,000,000</a:t>
            </a:r>
            <a:br>
              <a:rPr lang="en-US" sz="1800" dirty="0" smtClean="0">
                <a:solidFill>
                  <a:prstClr val="black"/>
                </a:solidFill>
                <a:latin typeface="Times New Roman"/>
                <a:cs typeface="Times New Roman" pitchFamily="18" charset="0"/>
              </a:rPr>
            </a:br>
            <a:r>
              <a:rPr lang="en-US" sz="1800" dirty="0" smtClean="0">
                <a:solidFill>
                  <a:prstClr val="black"/>
                </a:solidFill>
                <a:latin typeface="Times New Roman"/>
                <a:cs typeface="Times New Roman" pitchFamily="18" charset="0"/>
              </a:rPr>
              <a:t>			Future Pain &amp; Suffering 	=  $500,000</a:t>
            </a:r>
            <a:br>
              <a:rPr lang="en-US" sz="1800" dirty="0" smtClean="0">
                <a:solidFill>
                  <a:prstClr val="black"/>
                </a:solidFill>
                <a:latin typeface="Times New Roman"/>
                <a:cs typeface="Times New Roman" pitchFamily="18" charset="0"/>
              </a:rPr>
            </a:br>
            <a:r>
              <a:rPr lang="en-US" sz="1800" dirty="0" smtClean="0">
                <a:solidFill>
                  <a:prstClr val="black"/>
                </a:solidFill>
                <a:latin typeface="Times New Roman"/>
                <a:cs typeface="Times New Roman" pitchFamily="18" charset="0"/>
              </a:rPr>
              <a:t>			Future Medical Care	=  $484,105</a:t>
            </a:r>
            <a:br>
              <a:rPr lang="en-US" sz="1800" dirty="0" smtClean="0">
                <a:solidFill>
                  <a:prstClr val="black"/>
                </a:solidFill>
                <a:latin typeface="Times New Roman"/>
                <a:cs typeface="Times New Roman" pitchFamily="18" charset="0"/>
              </a:rPr>
            </a:br>
            <a:r>
              <a:rPr lang="en-US" sz="1800" dirty="0" smtClean="0">
                <a:solidFill>
                  <a:prstClr val="black"/>
                </a:solidFill>
                <a:latin typeface="Times New Roman"/>
                <a:cs typeface="Times New Roman" pitchFamily="18" charset="0"/>
              </a:rPr>
              <a:t>			Future Lost Earnings	=  </a:t>
            </a:r>
            <a:r>
              <a:rPr lang="en-US" sz="1800" u="sng" dirty="0" smtClean="0">
                <a:solidFill>
                  <a:prstClr val="black"/>
                </a:solidFill>
                <a:latin typeface="Times New Roman"/>
                <a:cs typeface="Times New Roman" pitchFamily="18" charset="0"/>
              </a:rPr>
              <a:t>$319,292</a:t>
            </a:r>
            <a:r>
              <a:rPr lang="en-US" sz="1800" dirty="0" smtClean="0">
                <a:solidFill>
                  <a:prstClr val="black"/>
                </a:solidFill>
                <a:latin typeface="Times New Roman"/>
                <a:cs typeface="Times New Roman" pitchFamily="18" charset="0"/>
              </a:rPr>
              <a:t/>
            </a:r>
            <a:br>
              <a:rPr lang="en-US" sz="1800" dirty="0" smtClean="0">
                <a:solidFill>
                  <a:prstClr val="black"/>
                </a:solidFill>
                <a:latin typeface="Times New Roman"/>
                <a:cs typeface="Times New Roman" pitchFamily="18" charset="0"/>
              </a:rPr>
            </a:br>
            <a:r>
              <a:rPr lang="en-US" sz="1800" dirty="0" smtClean="0">
                <a:solidFill>
                  <a:prstClr val="black"/>
                </a:solidFill>
                <a:latin typeface="Times New Roman"/>
                <a:cs typeface="Times New Roman" pitchFamily="18" charset="0"/>
              </a:rPr>
              <a:t>			TOTAL LUMP SUMS	=  $2,303,397</a:t>
            </a:r>
            <a:endParaRPr lang="en-US" sz="1800" b="1" u="sng" dirty="0">
              <a:solidFill>
                <a:prstClr val="black"/>
              </a:solidFill>
              <a:latin typeface="Times New Roman"/>
              <a:cs typeface="Times New Roman" pitchFamily="18" charset="0"/>
            </a:endParaRPr>
          </a:p>
          <a:p>
            <a:r>
              <a:rPr lang="en-US" sz="1800" b="1" dirty="0" smtClean="0">
                <a:solidFill>
                  <a:prstClr val="black"/>
                </a:solidFill>
                <a:latin typeface="Times New Roman"/>
                <a:cs typeface="Times New Roman" pitchFamily="18" charset="0"/>
              </a:rPr>
              <a:t>Remaining PV		</a:t>
            </a:r>
            <a:r>
              <a:rPr lang="en-US" sz="1800" dirty="0" smtClean="0">
                <a:solidFill>
                  <a:prstClr val="black"/>
                </a:solidFill>
                <a:latin typeface="Times New Roman"/>
                <a:cs typeface="Times New Roman" pitchFamily="18" charset="0"/>
              </a:rPr>
              <a:t>Future Pain &amp; Suffering	=  $540,457</a:t>
            </a:r>
            <a:br>
              <a:rPr lang="en-US" sz="1800" dirty="0" smtClean="0">
                <a:solidFill>
                  <a:prstClr val="black"/>
                </a:solidFill>
                <a:latin typeface="Times New Roman"/>
                <a:cs typeface="Times New Roman" pitchFamily="18" charset="0"/>
              </a:rPr>
            </a:br>
            <a:r>
              <a:rPr lang="en-US" sz="1800" dirty="0" smtClean="0">
                <a:solidFill>
                  <a:prstClr val="black"/>
                </a:solidFill>
                <a:latin typeface="Times New Roman"/>
                <a:cs typeface="Times New Roman" pitchFamily="18" charset="0"/>
              </a:rPr>
              <a:t>			Future Medical Care	=  $899,052</a:t>
            </a:r>
            <a:br>
              <a:rPr lang="en-US" sz="1800" dirty="0" smtClean="0">
                <a:solidFill>
                  <a:prstClr val="black"/>
                </a:solidFill>
                <a:latin typeface="Times New Roman"/>
                <a:cs typeface="Times New Roman" pitchFamily="18" charset="0"/>
              </a:rPr>
            </a:br>
            <a:r>
              <a:rPr lang="en-US" sz="1800" dirty="0" smtClean="0">
                <a:solidFill>
                  <a:prstClr val="black"/>
                </a:solidFill>
                <a:latin typeface="Times New Roman"/>
                <a:cs typeface="Times New Roman" pitchFamily="18" charset="0"/>
              </a:rPr>
              <a:t>			Future Lost Earnings	=  </a:t>
            </a:r>
            <a:r>
              <a:rPr lang="en-US" sz="1800" u="sng" dirty="0" smtClean="0">
                <a:solidFill>
                  <a:prstClr val="black"/>
                </a:solidFill>
                <a:latin typeface="Times New Roman"/>
                <a:cs typeface="Times New Roman" pitchFamily="18" charset="0"/>
              </a:rPr>
              <a:t>$592,970</a:t>
            </a:r>
            <a:r>
              <a:rPr lang="en-US" sz="1800" dirty="0" smtClean="0">
                <a:solidFill>
                  <a:prstClr val="black"/>
                </a:solidFill>
                <a:latin typeface="Times New Roman"/>
                <a:cs typeface="Times New Roman" pitchFamily="18" charset="0"/>
              </a:rPr>
              <a:t/>
            </a:r>
            <a:br>
              <a:rPr lang="en-US" sz="1800" dirty="0" smtClean="0">
                <a:solidFill>
                  <a:prstClr val="black"/>
                </a:solidFill>
                <a:latin typeface="Times New Roman"/>
                <a:cs typeface="Times New Roman" pitchFamily="18" charset="0"/>
              </a:rPr>
            </a:br>
            <a:r>
              <a:rPr lang="en-US" sz="1800" dirty="0" smtClean="0">
                <a:solidFill>
                  <a:prstClr val="black"/>
                </a:solidFill>
                <a:latin typeface="Times New Roman"/>
                <a:cs typeface="Times New Roman" pitchFamily="18" charset="0"/>
              </a:rPr>
              <a:t>			TOTAL PRESENT VALUE	=  $4,335,876</a:t>
            </a:r>
            <a:endParaRPr lang="en-US" sz="1800" b="1" dirty="0" smtClean="0">
              <a:solidFill>
                <a:prstClr val="black"/>
              </a:solidFill>
              <a:latin typeface="Times New Roman"/>
              <a:cs typeface="Times New Roman" pitchFamily="18" charset="0"/>
            </a:endParaRPr>
          </a:p>
          <a:p>
            <a:pPr lvl="1" algn="just">
              <a:lnSpc>
                <a:spcPct val="114000"/>
              </a:lnSpc>
            </a:pPr>
            <a:endParaRPr lang="en-US" sz="2000" dirty="0" smtClean="0">
              <a:solidFill>
                <a:prstClr val="black"/>
              </a:solidFill>
              <a:latin typeface="Times New Roman"/>
              <a:cs typeface="Times New Roman" pitchFamily="18" charset="0"/>
            </a:endParaRPr>
          </a:p>
          <a:p>
            <a:pPr marL="694944" algn="just">
              <a:lnSpc>
                <a:spcPct val="114000"/>
              </a:lnSpc>
            </a:pPr>
            <a:endParaRPr lang="en-US" sz="2000" dirty="0">
              <a:solidFill>
                <a:prstClr val="black"/>
              </a:solidFill>
              <a:latin typeface="Times New Roman"/>
              <a:cs typeface="Times New Roman" pitchFamily="18" charset="0"/>
            </a:endParaRPr>
          </a:p>
          <a:p>
            <a:pPr algn="just">
              <a:lnSpc>
                <a:spcPct val="114000"/>
              </a:lnSpc>
            </a:pPr>
            <a:endParaRPr lang="en-US" sz="1800" i="1" dirty="0" smtClean="0">
              <a:solidFill>
                <a:prstClr val="black"/>
              </a:solidFill>
              <a:latin typeface="Times New Roman"/>
              <a:cs typeface="Times New Roman" pitchFamily="18" charset="0"/>
            </a:endParaRPr>
          </a:p>
          <a:p>
            <a:pPr marL="0" indent="0" algn="just">
              <a:lnSpc>
                <a:spcPct val="114000"/>
              </a:lnSpc>
              <a:buNone/>
            </a:pPr>
            <a:endParaRPr lang="en-US" sz="2400" b="1" u="sng" dirty="0">
              <a:solidFill>
                <a:prstClr val="black"/>
              </a:solidFill>
              <a:latin typeface="Times New Roman" pitchFamily="18" charset="0"/>
              <a:cs typeface="Times New Roman" pitchFamily="18" charset="0"/>
            </a:endParaRPr>
          </a:p>
          <a:p>
            <a:pPr marL="800100" indent="-457200" algn="just">
              <a:lnSpc>
                <a:spcPct val="114000"/>
              </a:lnSpc>
              <a:spcBef>
                <a:spcPts val="600"/>
              </a:spcBef>
              <a:spcAft>
                <a:spcPts val="600"/>
              </a:spcAft>
              <a:buNone/>
            </a:pPr>
            <a:endParaRPr lang="en-US" sz="2400" b="1" dirty="0" smtClean="0">
              <a:latin typeface="Times New Roman" pitchFamily="18" charset="0"/>
              <a:cs typeface="Times New Roman" pitchFamily="18" charset="0"/>
            </a:endParaRPr>
          </a:p>
          <a:p>
            <a:pPr marL="800100" indent="-457200" algn="just">
              <a:lnSpc>
                <a:spcPct val="114000"/>
              </a:lnSpc>
              <a:spcAft>
                <a:spcPts val="1200"/>
              </a:spcAft>
              <a:buNone/>
            </a:pPr>
            <a:endParaRPr lang="en-US" sz="2000" b="1" dirty="0" smtClean="0">
              <a:latin typeface="Times New Roman" pitchFamily="18" charset="0"/>
              <a:cs typeface="Times New Roman" pitchFamily="18" charset="0"/>
            </a:endParaRPr>
          </a:p>
          <a:p>
            <a:pPr marL="800100" indent="-457200" algn="just">
              <a:spcAft>
                <a:spcPts val="1200"/>
              </a:spcAft>
            </a:pPr>
            <a:endParaRPr lang="en-US" sz="2000" dirty="0" smtClean="0">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965875228"/>
              </p:ext>
            </p:extLst>
          </p:nvPr>
        </p:nvGraphicFramePr>
        <p:xfrm>
          <a:off x="228598" y="1405663"/>
          <a:ext cx="8610602" cy="2514600"/>
        </p:xfrm>
        <a:graphic>
          <a:graphicData uri="http://schemas.openxmlformats.org/drawingml/2006/table">
            <a:tbl>
              <a:tblPr firstRow="1" bandRow="1">
                <a:tableStyleId>{5940675A-B579-460E-94D1-54222C63F5DA}</a:tableStyleId>
              </a:tblPr>
              <a:tblGrid>
                <a:gridCol w="876300"/>
                <a:gridCol w="914400"/>
                <a:gridCol w="685800"/>
                <a:gridCol w="838200"/>
                <a:gridCol w="990600"/>
                <a:gridCol w="1143000"/>
                <a:gridCol w="990600"/>
                <a:gridCol w="1066800"/>
                <a:gridCol w="1104902"/>
              </a:tblGrid>
              <a:tr h="407670">
                <a:tc rowSpan="2">
                  <a:txBody>
                    <a:bodyPr/>
                    <a:lstStyle/>
                    <a:p>
                      <a:pPr algn="ctr"/>
                      <a:endParaRPr lang="en-US" sz="1600" dirty="0"/>
                    </a:p>
                  </a:txBody>
                  <a:tcPr marL="83820" marR="83820" marT="41910" marB="41910" anchor="ctr"/>
                </a:tc>
                <a:tc rowSpan="2">
                  <a:txBody>
                    <a:bodyPr/>
                    <a:lstStyle/>
                    <a:p>
                      <a:pPr algn="ctr"/>
                      <a:r>
                        <a:rPr lang="en-US" sz="1600" b="1" u="sng" dirty="0" smtClean="0"/>
                        <a:t>1</a:t>
                      </a:r>
                      <a:r>
                        <a:rPr lang="en-US" sz="1600" b="1" u="sng" baseline="30000" dirty="0" smtClean="0"/>
                        <a:t>st</a:t>
                      </a:r>
                      <a:r>
                        <a:rPr lang="en-US" sz="1600" b="1" u="sng" baseline="0" dirty="0" smtClean="0"/>
                        <a:t> Year Payment</a:t>
                      </a:r>
                      <a:endParaRPr lang="en-US" sz="1600" b="1" u="sng" dirty="0"/>
                    </a:p>
                  </a:txBody>
                  <a:tcPr marL="83820" marR="83820" marT="41910" marB="41910" anchor="ctr"/>
                </a:tc>
                <a:tc rowSpan="2">
                  <a:txBody>
                    <a:bodyPr/>
                    <a:lstStyle/>
                    <a:p>
                      <a:pPr algn="ctr"/>
                      <a:r>
                        <a:rPr lang="en-US" sz="1600" b="1" u="sng" dirty="0" smtClean="0"/>
                        <a:t>#</a:t>
                      </a:r>
                      <a:r>
                        <a:rPr lang="en-US" sz="1600" b="1" u="sng" baseline="0" dirty="0" smtClean="0"/>
                        <a:t> of Years</a:t>
                      </a:r>
                      <a:endParaRPr lang="en-US" sz="1600" b="1" u="sng" dirty="0"/>
                    </a:p>
                  </a:txBody>
                  <a:tcPr marL="83820" marR="83820" marT="41910" marB="41910" anchor="ctr"/>
                </a:tc>
                <a:tc rowSpan="2">
                  <a:txBody>
                    <a:bodyPr/>
                    <a:lstStyle/>
                    <a:p>
                      <a:pPr algn="ctr"/>
                      <a:r>
                        <a:rPr lang="en-US" sz="1600" b="1" u="sng" dirty="0" smtClean="0"/>
                        <a:t>Growth Rate</a:t>
                      </a:r>
                      <a:endParaRPr lang="en-US" sz="1600" b="1" u="sng" dirty="0"/>
                    </a:p>
                  </a:txBody>
                  <a:tcPr marL="83820" marR="83820" marT="41910" marB="41910" anchor="ctr"/>
                </a:tc>
                <a:tc rowSpan="2">
                  <a:txBody>
                    <a:bodyPr/>
                    <a:lstStyle/>
                    <a:p>
                      <a:pPr algn="ctr"/>
                      <a:r>
                        <a:rPr lang="en-US" sz="1600" b="1" u="sng" dirty="0" smtClean="0"/>
                        <a:t>Discount Rate</a:t>
                      </a:r>
                      <a:endParaRPr lang="en-US" sz="1600" b="1" u="sng" dirty="0"/>
                    </a:p>
                  </a:txBody>
                  <a:tcPr marL="83820" marR="83820" marT="41910" marB="41910" anchor="ctr"/>
                </a:tc>
                <a:tc rowSpan="2">
                  <a:txBody>
                    <a:bodyPr/>
                    <a:lstStyle/>
                    <a:p>
                      <a:pPr algn="ctr"/>
                      <a:r>
                        <a:rPr lang="en-US" sz="1600" b="1" u="sng" dirty="0" smtClean="0"/>
                        <a:t>Aggregate Payments</a:t>
                      </a:r>
                      <a:endParaRPr lang="en-US" sz="1600" b="1" u="sng" dirty="0"/>
                    </a:p>
                  </a:txBody>
                  <a:tcPr marL="83820" marR="83820" marT="41910" marB="41910" anchor="ctr"/>
                </a:tc>
                <a:tc rowSpan="2">
                  <a:txBody>
                    <a:bodyPr/>
                    <a:lstStyle/>
                    <a:p>
                      <a:pPr algn="ctr"/>
                      <a:r>
                        <a:rPr lang="en-US" sz="1600" b="1" u="sng" dirty="0" smtClean="0"/>
                        <a:t>Present Value</a:t>
                      </a:r>
                      <a:endParaRPr lang="en-US" sz="1600" b="1" u="sng" dirty="0"/>
                    </a:p>
                  </a:txBody>
                  <a:tcPr marL="83820" marR="83820" marT="41910" marB="41910" anchor="ctr"/>
                </a:tc>
                <a:tc>
                  <a:txBody>
                    <a:bodyPr/>
                    <a:lstStyle/>
                    <a:p>
                      <a:pPr algn="ctr"/>
                      <a:r>
                        <a:rPr lang="en-US" sz="1600" b="1" u="sng" dirty="0" smtClean="0"/>
                        <a:t>35% of</a:t>
                      </a:r>
                      <a:r>
                        <a:rPr lang="en-US" sz="1600" b="1" u="sng" baseline="0" dirty="0" smtClean="0"/>
                        <a:t> PV</a:t>
                      </a:r>
                      <a:endParaRPr lang="en-US" sz="1600" b="1" u="sng" dirty="0"/>
                    </a:p>
                  </a:txBody>
                  <a:tcPr marL="83820" marR="83820" marT="41910" marB="41910" anchor="ctr"/>
                </a:tc>
                <a:tc rowSpan="2">
                  <a:txBody>
                    <a:bodyPr/>
                    <a:lstStyle/>
                    <a:p>
                      <a:pPr algn="ctr"/>
                      <a:r>
                        <a:rPr lang="en-US" sz="1600" b="1" u="sng" dirty="0" smtClean="0"/>
                        <a:t>Adjusted 1</a:t>
                      </a:r>
                      <a:r>
                        <a:rPr lang="en-US" sz="1600" b="1" u="sng" baseline="30000" dirty="0" smtClean="0"/>
                        <a:t>st</a:t>
                      </a:r>
                      <a:r>
                        <a:rPr lang="en-US" sz="1600" b="1" u="sng" dirty="0" smtClean="0"/>
                        <a:t> Year Payment</a:t>
                      </a:r>
                      <a:endParaRPr lang="en-US" sz="1600" b="1" u="sng" dirty="0"/>
                    </a:p>
                  </a:txBody>
                  <a:tcPr marL="83820" marR="83820" marT="41910" marB="41910" anchor="ctr"/>
                </a:tc>
              </a:tr>
              <a:tr h="24406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US" sz="1600" b="1" u="sng" dirty="0" smtClean="0"/>
                        <a:t>65% of PV</a:t>
                      </a:r>
                      <a:endParaRPr lang="en-US" sz="1600" b="1" u="sng" dirty="0"/>
                    </a:p>
                  </a:txBody>
                  <a:tcPr marL="83820" marR="83820" marT="41910" marB="41910" anchor="ctr"/>
                </a:tc>
                <a:tc vMerge="1">
                  <a:txBody>
                    <a:bodyPr/>
                    <a:lstStyle/>
                    <a:p>
                      <a:endParaRPr lang="en-US"/>
                    </a:p>
                  </a:txBody>
                  <a:tcPr/>
                </a:tc>
              </a:tr>
              <a:tr h="369797">
                <a:tc>
                  <a:txBody>
                    <a:bodyPr/>
                    <a:lstStyle/>
                    <a:p>
                      <a:pPr algn="ctr"/>
                      <a:r>
                        <a:rPr lang="en-US" sz="1400" dirty="0" smtClean="0"/>
                        <a:t>Pain &amp; Suffering</a:t>
                      </a:r>
                      <a:endParaRPr lang="en-US" sz="1400" dirty="0"/>
                    </a:p>
                  </a:txBody>
                  <a:tcPr marL="83820" marR="83820" marT="41910" marB="41910" anchor="ctr"/>
                </a:tc>
                <a:tc>
                  <a:txBody>
                    <a:bodyPr/>
                    <a:lstStyle/>
                    <a:p>
                      <a:pPr algn="ctr"/>
                      <a:r>
                        <a:rPr lang="en-US" sz="1400" dirty="0" smtClean="0"/>
                        <a:t>$62,500</a:t>
                      </a:r>
                    </a:p>
                  </a:txBody>
                  <a:tcPr marL="83820" marR="83820" marT="41910" marB="41910" anchor="ctr"/>
                </a:tc>
                <a:tc>
                  <a:txBody>
                    <a:bodyPr/>
                    <a:lstStyle/>
                    <a:p>
                      <a:pPr algn="ctr"/>
                      <a:r>
                        <a:rPr lang="en-US" sz="1400" dirty="0" smtClean="0"/>
                        <a:t>8</a:t>
                      </a:r>
                      <a:endParaRPr lang="en-US" sz="1400" dirty="0"/>
                    </a:p>
                  </a:txBody>
                  <a:tcPr marL="83820" marR="83820" marT="41910" marB="41910" anchor="ctr"/>
                </a:tc>
                <a:tc>
                  <a:txBody>
                    <a:bodyPr/>
                    <a:lstStyle/>
                    <a:p>
                      <a:pPr algn="ctr"/>
                      <a:r>
                        <a:rPr lang="en-US" sz="1400" dirty="0" smtClean="0"/>
                        <a:t>4.00%</a:t>
                      </a:r>
                      <a:endParaRPr lang="en-US" sz="1400" dirty="0"/>
                    </a:p>
                  </a:txBody>
                  <a:tcPr marL="83820" marR="83820" marT="41910" marB="41910" anchor="ctr"/>
                </a:tc>
                <a:tc>
                  <a:txBody>
                    <a:bodyPr/>
                    <a:lstStyle/>
                    <a:p>
                      <a:pPr algn="ctr"/>
                      <a:r>
                        <a:rPr lang="en-US" sz="1400" dirty="0" smtClean="0"/>
                        <a:t>1.75%</a:t>
                      </a:r>
                      <a:endParaRPr lang="en-US" sz="1400" dirty="0"/>
                    </a:p>
                  </a:txBody>
                  <a:tcPr marL="83820" marR="83820" marT="41910" marB="41910" anchor="ctr"/>
                </a:tc>
                <a:tc>
                  <a:txBody>
                    <a:bodyPr/>
                    <a:lstStyle/>
                    <a:p>
                      <a:pPr algn="ctr"/>
                      <a:r>
                        <a:rPr lang="en-US" sz="1400" dirty="0" smtClean="0"/>
                        <a:t>$575,889</a:t>
                      </a:r>
                      <a:endParaRPr lang="en-US" sz="1400" dirty="0"/>
                    </a:p>
                  </a:txBody>
                  <a:tcPr marL="83820" marR="83820" marT="41910" marB="41910" anchor="ctr"/>
                </a:tc>
                <a:tc>
                  <a:txBody>
                    <a:bodyPr/>
                    <a:lstStyle/>
                    <a:p>
                      <a:pPr algn="ctr"/>
                      <a:r>
                        <a:rPr lang="en-US" sz="1400" dirty="0" smtClean="0"/>
                        <a:t>$540,457</a:t>
                      </a:r>
                      <a:endParaRPr lang="en-US" sz="1400" dirty="0"/>
                    </a:p>
                  </a:txBody>
                  <a:tcPr marL="83820" marR="83820" marT="41910" marB="41910" anchor="ctr"/>
                </a:tc>
                <a:tc>
                  <a:txBody>
                    <a:bodyPr/>
                    <a:lstStyle/>
                    <a:p>
                      <a:pPr algn="ctr"/>
                      <a:r>
                        <a:rPr lang="en-US" sz="1400" dirty="0" smtClean="0"/>
                        <a:t>NA</a:t>
                      </a:r>
                      <a:endParaRPr lang="en-US" sz="1400" dirty="0"/>
                    </a:p>
                  </a:txBody>
                  <a:tcPr marL="83820" marR="83820" marT="41910" marB="41910" anchor="ctr"/>
                </a:tc>
                <a:tc>
                  <a:txBody>
                    <a:bodyPr/>
                    <a:lstStyle/>
                    <a:p>
                      <a:pPr algn="ctr"/>
                      <a:r>
                        <a:rPr lang="en-US" sz="1400" dirty="0" smtClean="0"/>
                        <a:t>NA</a:t>
                      </a:r>
                      <a:endParaRPr lang="en-US" sz="1400" dirty="0"/>
                    </a:p>
                  </a:txBody>
                  <a:tcPr marL="83820" marR="83820" marT="41910" marB="41910" anchor="ctr"/>
                </a:tc>
              </a:tr>
              <a:tr h="255270">
                <a:tc rowSpan="2">
                  <a:txBody>
                    <a:bodyPr/>
                    <a:lstStyle/>
                    <a:p>
                      <a:pPr algn="ctr"/>
                      <a:r>
                        <a:rPr lang="en-US" sz="1400" dirty="0" smtClean="0"/>
                        <a:t>Medical</a:t>
                      </a:r>
                      <a:r>
                        <a:rPr lang="en-US" sz="1400" baseline="0" dirty="0" smtClean="0"/>
                        <a:t> Care</a:t>
                      </a:r>
                      <a:endParaRPr lang="en-US" sz="1400" dirty="0"/>
                    </a:p>
                  </a:txBody>
                  <a:tcPr marL="83820" marR="83820" marT="41910" marB="41910" anchor="ctr"/>
                </a:tc>
                <a:tc rowSpan="2">
                  <a:txBody>
                    <a:bodyPr/>
                    <a:lstStyle/>
                    <a:p>
                      <a:pPr algn="ctr"/>
                      <a:r>
                        <a:rPr lang="en-US" sz="1400" dirty="0" smtClean="0"/>
                        <a:t>$50,000</a:t>
                      </a:r>
                      <a:endParaRPr lang="en-US" sz="1400" dirty="0"/>
                    </a:p>
                  </a:txBody>
                  <a:tcPr marL="83820" marR="83820" marT="41910" marB="41910" anchor="ctr"/>
                </a:tc>
                <a:tc rowSpan="2">
                  <a:txBody>
                    <a:bodyPr/>
                    <a:lstStyle/>
                    <a:p>
                      <a:pPr algn="ctr"/>
                      <a:r>
                        <a:rPr lang="en-US" sz="1400" dirty="0" smtClean="0"/>
                        <a:t>25</a:t>
                      </a:r>
                      <a:endParaRPr lang="en-US" sz="1400" dirty="0"/>
                    </a:p>
                  </a:txBody>
                  <a:tcPr marL="83820" marR="83820" marT="41910" marB="41910" anchor="ctr"/>
                </a:tc>
                <a:tc rowSpan="2">
                  <a:txBody>
                    <a:bodyPr/>
                    <a:lstStyle/>
                    <a:p>
                      <a:pPr algn="ctr"/>
                      <a:r>
                        <a:rPr lang="en-US" sz="1400" dirty="0" smtClean="0"/>
                        <a:t>3.00%</a:t>
                      </a:r>
                      <a:endParaRPr lang="en-US" sz="1400" dirty="0"/>
                    </a:p>
                  </a:txBody>
                  <a:tcPr marL="83820" marR="83820" marT="41910" marB="41910" anchor="ctr"/>
                </a:tc>
                <a:tc rowSpan="2">
                  <a:txBody>
                    <a:bodyPr/>
                    <a:lstStyle/>
                    <a:p>
                      <a:pPr algn="ctr"/>
                      <a:r>
                        <a:rPr lang="en-US" sz="1400" dirty="0" smtClean="0"/>
                        <a:t>2.15%</a:t>
                      </a:r>
                      <a:endParaRPr lang="en-US" sz="1400" dirty="0"/>
                    </a:p>
                  </a:txBody>
                  <a:tcPr marL="83820" marR="83820" marT="41910" marB="41910" anchor="ctr"/>
                </a:tc>
                <a:tc rowSpan="2">
                  <a:txBody>
                    <a:bodyPr/>
                    <a:lstStyle/>
                    <a:p>
                      <a:pPr algn="ctr"/>
                      <a:r>
                        <a:rPr lang="en-US" sz="1400" dirty="0" smtClean="0"/>
                        <a:t>$1,822,963</a:t>
                      </a:r>
                      <a:endParaRPr lang="en-US" sz="1400" dirty="0"/>
                    </a:p>
                  </a:txBody>
                  <a:tcPr marL="83820" marR="83820" marT="41910" marB="41910" anchor="ctr"/>
                </a:tc>
                <a:tc rowSpan="2">
                  <a:txBody>
                    <a:bodyPr/>
                    <a:lstStyle/>
                    <a:p>
                      <a:pPr algn="ctr"/>
                      <a:r>
                        <a:rPr lang="en-US" sz="1400" dirty="0" smtClean="0"/>
                        <a:t>$1,383,157</a:t>
                      </a:r>
                      <a:endParaRPr lang="en-US" sz="1400" dirty="0"/>
                    </a:p>
                  </a:txBody>
                  <a:tcPr marL="83820" marR="83820" marT="41910" marB="41910" anchor="ctr"/>
                </a:tc>
                <a:tc>
                  <a:txBody>
                    <a:bodyPr/>
                    <a:lstStyle/>
                    <a:p>
                      <a:pPr algn="ctr"/>
                      <a:r>
                        <a:rPr lang="en-US" sz="1400" dirty="0" smtClean="0"/>
                        <a:t>$484,105</a:t>
                      </a:r>
                      <a:endParaRPr lang="en-US" sz="1400" dirty="0"/>
                    </a:p>
                  </a:txBody>
                  <a:tcPr marL="83820" marR="83820" marT="41910" marB="41910" anchor="ctr"/>
                </a:tc>
                <a:tc rowSpan="2">
                  <a:txBody>
                    <a:bodyPr/>
                    <a:lstStyle/>
                    <a:p>
                      <a:pPr algn="ctr"/>
                      <a:r>
                        <a:rPr lang="en-US" sz="1400" dirty="0" smtClean="0"/>
                        <a:t>$32,500</a:t>
                      </a:r>
                      <a:endParaRPr lang="en-US" sz="1400" dirty="0"/>
                    </a:p>
                  </a:txBody>
                  <a:tcPr marL="83820" marR="83820" marT="41910" marB="41910" anchor="ctr"/>
                </a:tc>
              </a:tr>
              <a:tr h="25527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US" sz="1400" dirty="0" smtClean="0"/>
                        <a:t>$899,052</a:t>
                      </a:r>
                      <a:endParaRPr lang="en-US" sz="1400" dirty="0"/>
                    </a:p>
                  </a:txBody>
                  <a:tcPr marL="83820" marR="83820" marT="41910" marB="41910" anchor="ctr"/>
                </a:tc>
                <a:tc vMerge="1">
                  <a:txBody>
                    <a:bodyPr/>
                    <a:lstStyle/>
                    <a:p>
                      <a:endParaRPr lang="en-US"/>
                    </a:p>
                  </a:txBody>
                  <a:tcPr/>
                </a:tc>
              </a:tr>
              <a:tr h="255270">
                <a:tc rowSpan="2">
                  <a:txBody>
                    <a:bodyPr/>
                    <a:lstStyle/>
                    <a:p>
                      <a:pPr algn="ctr"/>
                      <a:r>
                        <a:rPr lang="en-US" sz="1400" dirty="0" smtClean="0"/>
                        <a:t>Lost Earnings</a:t>
                      </a:r>
                      <a:endParaRPr lang="en-US" sz="1400" dirty="0"/>
                    </a:p>
                  </a:txBody>
                  <a:tcPr marL="83820" marR="83820" marT="41910" marB="41910" anchor="ctr">
                    <a:lnB w="38100" cap="flat" cmpd="sng" algn="ctr">
                      <a:solidFill>
                        <a:schemeClr val="tx1"/>
                      </a:solidFill>
                      <a:prstDash val="solid"/>
                      <a:round/>
                      <a:headEnd type="none" w="med" len="med"/>
                      <a:tailEnd type="none" w="med" len="med"/>
                    </a:lnB>
                  </a:tcPr>
                </a:tc>
                <a:tc rowSpan="2">
                  <a:txBody>
                    <a:bodyPr/>
                    <a:lstStyle/>
                    <a:p>
                      <a:pPr algn="ctr"/>
                      <a:r>
                        <a:rPr lang="en-US" sz="1400" smtClean="0"/>
                        <a:t>$75,000</a:t>
                      </a:r>
                      <a:endParaRPr lang="en-US" sz="1400" dirty="0"/>
                    </a:p>
                  </a:txBody>
                  <a:tcPr marL="83820" marR="83820" marT="41910" marB="41910" anchor="ctr">
                    <a:lnB w="38100" cap="flat" cmpd="sng" algn="ctr">
                      <a:solidFill>
                        <a:schemeClr val="tx1"/>
                      </a:solidFill>
                      <a:prstDash val="solid"/>
                      <a:round/>
                      <a:headEnd type="none" w="med" len="med"/>
                      <a:tailEnd type="none" w="med" len="med"/>
                    </a:lnB>
                  </a:tcPr>
                </a:tc>
                <a:tc rowSpan="2">
                  <a:txBody>
                    <a:bodyPr/>
                    <a:lstStyle/>
                    <a:p>
                      <a:pPr algn="ctr"/>
                      <a:r>
                        <a:rPr lang="en-US" sz="1400" dirty="0" smtClean="0"/>
                        <a:t>12</a:t>
                      </a:r>
                      <a:endParaRPr lang="en-US" sz="1400" dirty="0"/>
                    </a:p>
                  </a:txBody>
                  <a:tcPr marL="83820" marR="83820" marT="41910" marB="41910" anchor="ctr">
                    <a:lnB w="38100" cap="flat" cmpd="sng" algn="ctr">
                      <a:solidFill>
                        <a:schemeClr val="tx1"/>
                      </a:solidFill>
                      <a:prstDash val="solid"/>
                      <a:round/>
                      <a:headEnd type="none" w="med" len="med"/>
                      <a:tailEnd type="none" w="med" len="med"/>
                    </a:lnB>
                  </a:tcPr>
                </a:tc>
                <a:tc rowSpan="2">
                  <a:txBody>
                    <a:bodyPr/>
                    <a:lstStyle/>
                    <a:p>
                      <a:pPr algn="ctr"/>
                      <a:r>
                        <a:rPr lang="en-US" sz="1400" dirty="0" smtClean="0"/>
                        <a:t>2.00%</a:t>
                      </a:r>
                      <a:endParaRPr lang="en-US" sz="1400" dirty="0"/>
                    </a:p>
                  </a:txBody>
                  <a:tcPr marL="83820" marR="83820" marT="41910" marB="41910" anchor="ctr">
                    <a:lnB w="38100" cap="flat" cmpd="sng" algn="ctr">
                      <a:solidFill>
                        <a:schemeClr val="tx1"/>
                      </a:solidFill>
                      <a:prstDash val="solid"/>
                      <a:round/>
                      <a:headEnd type="none" w="med" len="med"/>
                      <a:tailEnd type="none" w="med" len="med"/>
                    </a:lnB>
                  </a:tcPr>
                </a:tc>
                <a:tc rowSpan="2">
                  <a:txBody>
                    <a:bodyPr/>
                    <a:lstStyle/>
                    <a:p>
                      <a:pPr algn="ctr"/>
                      <a:r>
                        <a:rPr lang="en-US" sz="1400" dirty="0" smtClean="0"/>
                        <a:t>1.75%</a:t>
                      </a:r>
                      <a:endParaRPr lang="en-US" sz="1400" dirty="0"/>
                    </a:p>
                  </a:txBody>
                  <a:tcPr marL="83820" marR="83820" marT="41910" marB="41910" anchor="ctr">
                    <a:lnB w="38100" cap="flat" cmpd="sng" algn="ctr">
                      <a:solidFill>
                        <a:schemeClr val="tx1"/>
                      </a:solidFill>
                      <a:prstDash val="solid"/>
                      <a:round/>
                      <a:headEnd type="none" w="med" len="med"/>
                      <a:tailEnd type="none" w="med" len="med"/>
                    </a:lnB>
                  </a:tcPr>
                </a:tc>
                <a:tc rowSpan="2">
                  <a:txBody>
                    <a:bodyPr/>
                    <a:lstStyle/>
                    <a:p>
                      <a:pPr algn="ctr"/>
                      <a:r>
                        <a:rPr lang="en-US" sz="1400" dirty="0" smtClean="0"/>
                        <a:t>$1,005,907</a:t>
                      </a:r>
                      <a:endParaRPr lang="en-US" sz="1400" dirty="0"/>
                    </a:p>
                  </a:txBody>
                  <a:tcPr marL="83820" marR="83820" marT="41910" marB="41910" anchor="ctr">
                    <a:lnB w="38100" cap="flat" cmpd="sng" algn="ctr">
                      <a:solidFill>
                        <a:schemeClr val="tx1"/>
                      </a:solidFill>
                      <a:prstDash val="solid"/>
                      <a:round/>
                      <a:headEnd type="none" w="med" len="med"/>
                      <a:tailEnd type="none" w="med" len="med"/>
                    </a:lnB>
                  </a:tcPr>
                </a:tc>
                <a:tc rowSpan="2">
                  <a:txBody>
                    <a:bodyPr/>
                    <a:lstStyle/>
                    <a:p>
                      <a:pPr algn="ctr"/>
                      <a:r>
                        <a:rPr lang="en-US" sz="1400" dirty="0" smtClean="0"/>
                        <a:t>$912,262</a:t>
                      </a:r>
                      <a:endParaRPr lang="en-US" sz="1400" dirty="0"/>
                    </a:p>
                  </a:txBody>
                  <a:tcPr marL="83820" marR="83820" marT="41910" marB="41910" anchor="ctr">
                    <a:lnB w="38100" cap="flat" cmpd="sng" algn="ctr">
                      <a:solidFill>
                        <a:schemeClr val="tx1"/>
                      </a:solidFill>
                      <a:prstDash val="solid"/>
                      <a:round/>
                      <a:headEnd type="none" w="med" len="med"/>
                      <a:tailEnd type="none" w="med" len="med"/>
                    </a:lnB>
                  </a:tcPr>
                </a:tc>
                <a:tc>
                  <a:txBody>
                    <a:bodyPr/>
                    <a:lstStyle/>
                    <a:p>
                      <a:pPr algn="ctr"/>
                      <a:r>
                        <a:rPr lang="en-US" sz="1400" dirty="0" smtClean="0"/>
                        <a:t>$319,292</a:t>
                      </a:r>
                      <a:endParaRPr lang="en-US" sz="1400" dirty="0"/>
                    </a:p>
                  </a:txBody>
                  <a:tcPr marL="83820" marR="83820" marT="41910" marB="41910" anchor="ctr">
                    <a:lnB w="12700" cap="flat" cmpd="sng" algn="ctr">
                      <a:solidFill>
                        <a:schemeClr val="tx1"/>
                      </a:solidFill>
                      <a:prstDash val="solid"/>
                      <a:round/>
                      <a:headEnd type="none" w="med" len="med"/>
                      <a:tailEnd type="none" w="med" len="med"/>
                    </a:lnB>
                  </a:tcPr>
                </a:tc>
                <a:tc rowSpan="2">
                  <a:txBody>
                    <a:bodyPr/>
                    <a:lstStyle/>
                    <a:p>
                      <a:pPr algn="ctr"/>
                      <a:r>
                        <a:rPr lang="en-US" sz="1400" dirty="0" smtClean="0"/>
                        <a:t>$48,750</a:t>
                      </a:r>
                      <a:endParaRPr lang="en-US" sz="1400" dirty="0"/>
                    </a:p>
                  </a:txBody>
                  <a:tcPr marL="83820" marR="83820" marT="41910" marB="41910" anchor="ctr">
                    <a:lnB w="38100" cap="flat" cmpd="sng" algn="ctr">
                      <a:solidFill>
                        <a:schemeClr val="tx1"/>
                      </a:solidFill>
                      <a:prstDash val="solid"/>
                      <a:round/>
                      <a:headEnd type="none" w="med" len="med"/>
                      <a:tailEnd type="none" w="med" len="med"/>
                    </a:lnB>
                  </a:tcPr>
                </a:tc>
              </a:tr>
              <a:tr h="25527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US" sz="1400" dirty="0" smtClean="0"/>
                        <a:t>$592,970</a:t>
                      </a:r>
                      <a:endParaRPr lang="en-US" sz="1400" dirty="0"/>
                    </a:p>
                  </a:txBody>
                  <a:tcPr marL="83820" marR="83820" marT="41910" marB="41910" anchor="ct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vMerge="1">
                  <a:txBody>
                    <a:bodyPr/>
                    <a:lstStyle/>
                    <a:p>
                      <a:endParaRPr lang="en-US"/>
                    </a:p>
                  </a:txBody>
                  <a:tcPr/>
                </a:tc>
              </a:tr>
            </a:tbl>
          </a:graphicData>
        </a:graphic>
      </p:graphicFrame>
      <p:sp>
        <p:nvSpPr>
          <p:cNvPr id="5" name="TextBox 4"/>
          <p:cNvSpPr txBox="1"/>
          <p:nvPr/>
        </p:nvSpPr>
        <p:spPr>
          <a:xfrm>
            <a:off x="304800" y="914400"/>
            <a:ext cx="8534400" cy="461665"/>
          </a:xfrm>
          <a:prstGeom prst="rect">
            <a:avLst/>
          </a:prstGeom>
          <a:noFill/>
        </p:spPr>
        <p:txBody>
          <a:bodyPr wrap="square" rtlCol="0">
            <a:spAutoFit/>
          </a:bodyPr>
          <a:lstStyle/>
          <a:p>
            <a:r>
              <a:rPr lang="en-US" sz="2400" b="1" u="sng" dirty="0">
                <a:solidFill>
                  <a:prstClr val="black"/>
                </a:solidFill>
                <a:latin typeface="Times New Roman"/>
                <a:cs typeface="Times New Roman" pitchFamily="18" charset="0"/>
              </a:rPr>
              <a:t>Step Three</a:t>
            </a:r>
            <a:r>
              <a:rPr lang="en-US" sz="2400" b="1" dirty="0">
                <a:solidFill>
                  <a:prstClr val="black"/>
                </a:solidFill>
                <a:latin typeface="Times New Roman"/>
                <a:cs typeface="Times New Roman" pitchFamily="18" charset="0"/>
              </a:rPr>
              <a:t>:  </a:t>
            </a:r>
            <a:r>
              <a:rPr lang="en-US" sz="2400" dirty="0">
                <a:solidFill>
                  <a:prstClr val="black"/>
                </a:solidFill>
                <a:latin typeface="Times New Roman"/>
                <a:cs typeface="Times New Roman" pitchFamily="18" charset="0"/>
              </a:rPr>
              <a:t>Determine Present Value of the </a:t>
            </a:r>
            <a:r>
              <a:rPr lang="en-US" sz="2400" dirty="0" smtClean="0">
                <a:solidFill>
                  <a:prstClr val="black"/>
                </a:solidFill>
                <a:latin typeface="Times New Roman"/>
                <a:cs typeface="Times New Roman" pitchFamily="18" charset="0"/>
              </a:rPr>
              <a:t>Verdict</a:t>
            </a:r>
            <a:endParaRPr lang="en-US" sz="2400" dirty="0">
              <a:solidFill>
                <a:prstClr val="black"/>
              </a:solidFill>
              <a:latin typeface="Times New Roman"/>
              <a:cs typeface="Times New Roman" pitchFamily="18" charset="0"/>
            </a:endParaRPr>
          </a:p>
        </p:txBody>
      </p:sp>
    </p:spTree>
    <p:extLst>
      <p:ext uri="{BB962C8B-B14F-4D97-AF65-F5344CB8AC3E}">
        <p14:creationId xmlns:p14="http://schemas.microsoft.com/office/powerpoint/2010/main" val="35072597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800" b="1" u="sng" dirty="0" smtClean="0">
                <a:latin typeface="Times New Roman" pitchFamily="18" charset="0"/>
                <a:cs typeface="Times New Roman" pitchFamily="18" charset="0"/>
              </a:rPr>
              <a:t>ARTICLE 50-A CALCULATIONS (Cont.)</a:t>
            </a:r>
            <a:endParaRPr lang="en-US" sz="2800" b="1" u="sng"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19200"/>
            <a:ext cx="8229600" cy="5486400"/>
          </a:xfrm>
        </p:spPr>
        <p:txBody>
          <a:bodyPr>
            <a:normAutofit/>
          </a:bodyPr>
          <a:lstStyle/>
          <a:p>
            <a:pPr algn="just">
              <a:lnSpc>
                <a:spcPct val="114000"/>
              </a:lnSpc>
            </a:pPr>
            <a:r>
              <a:rPr lang="en-US" sz="2400" b="1" u="sng" dirty="0" smtClean="0">
                <a:solidFill>
                  <a:prstClr val="black"/>
                </a:solidFill>
                <a:latin typeface="Times New Roman"/>
                <a:cs typeface="Times New Roman" pitchFamily="18" charset="0"/>
              </a:rPr>
              <a:t>Step Four</a:t>
            </a:r>
            <a:r>
              <a:rPr lang="en-US" sz="2400" b="1" dirty="0" smtClean="0">
                <a:solidFill>
                  <a:prstClr val="black"/>
                </a:solidFill>
                <a:latin typeface="Times New Roman"/>
                <a:cs typeface="Times New Roman" pitchFamily="18" charset="0"/>
              </a:rPr>
              <a:t>:  </a:t>
            </a:r>
            <a:r>
              <a:rPr lang="en-US" sz="2400" dirty="0" smtClean="0">
                <a:solidFill>
                  <a:prstClr val="black"/>
                </a:solidFill>
                <a:latin typeface="Times New Roman"/>
                <a:cs typeface="Times New Roman" pitchFamily="18" charset="0"/>
              </a:rPr>
              <a:t>Reduce Each Element By Expenses and Fee</a:t>
            </a:r>
          </a:p>
          <a:p>
            <a:pPr algn="just">
              <a:lnSpc>
                <a:spcPct val="114000"/>
              </a:lnSpc>
            </a:pPr>
            <a:endParaRPr lang="en-US" sz="2200" b="1" u="sng" dirty="0" smtClean="0">
              <a:solidFill>
                <a:prstClr val="black"/>
              </a:solidFill>
              <a:latin typeface="Times New Roman"/>
              <a:cs typeface="Times New Roman" pitchFamily="18" charset="0"/>
            </a:endParaRPr>
          </a:p>
          <a:p>
            <a:pPr lvl="1" algn="just">
              <a:lnSpc>
                <a:spcPct val="114000"/>
              </a:lnSpc>
            </a:pPr>
            <a:endParaRPr lang="en-US" sz="2000" dirty="0" smtClean="0">
              <a:solidFill>
                <a:prstClr val="black"/>
              </a:solidFill>
              <a:latin typeface="Times New Roman"/>
              <a:cs typeface="Times New Roman" pitchFamily="18" charset="0"/>
            </a:endParaRPr>
          </a:p>
          <a:p>
            <a:pPr lvl="1" algn="just">
              <a:lnSpc>
                <a:spcPct val="114000"/>
              </a:lnSpc>
            </a:pPr>
            <a:endParaRPr lang="en-US" sz="2000" dirty="0" smtClean="0">
              <a:solidFill>
                <a:prstClr val="black"/>
              </a:solidFill>
              <a:latin typeface="Times New Roman"/>
              <a:cs typeface="Times New Roman" pitchFamily="18" charset="0"/>
            </a:endParaRPr>
          </a:p>
          <a:p>
            <a:pPr marL="694944" algn="just">
              <a:lnSpc>
                <a:spcPct val="114000"/>
              </a:lnSpc>
            </a:pPr>
            <a:endParaRPr lang="en-US" sz="2000" dirty="0">
              <a:solidFill>
                <a:prstClr val="black"/>
              </a:solidFill>
              <a:latin typeface="Times New Roman"/>
              <a:cs typeface="Times New Roman" pitchFamily="18" charset="0"/>
            </a:endParaRPr>
          </a:p>
          <a:p>
            <a:pPr algn="just">
              <a:lnSpc>
                <a:spcPct val="114000"/>
              </a:lnSpc>
            </a:pPr>
            <a:endParaRPr lang="en-US" sz="1800" i="1" dirty="0" smtClean="0">
              <a:solidFill>
                <a:prstClr val="black"/>
              </a:solidFill>
              <a:latin typeface="Times New Roman"/>
              <a:cs typeface="Times New Roman" pitchFamily="18" charset="0"/>
            </a:endParaRPr>
          </a:p>
          <a:p>
            <a:pPr marL="0" indent="0" algn="just">
              <a:lnSpc>
                <a:spcPct val="114000"/>
              </a:lnSpc>
              <a:buNone/>
            </a:pPr>
            <a:endParaRPr lang="en-US" sz="2400" b="1" u="sng" dirty="0">
              <a:solidFill>
                <a:prstClr val="black"/>
              </a:solidFill>
              <a:latin typeface="Times New Roman" pitchFamily="18" charset="0"/>
              <a:cs typeface="Times New Roman" pitchFamily="18" charset="0"/>
            </a:endParaRPr>
          </a:p>
          <a:p>
            <a:pPr marL="800100" indent="-457200" algn="just">
              <a:lnSpc>
                <a:spcPct val="114000"/>
              </a:lnSpc>
              <a:spcAft>
                <a:spcPts val="1200"/>
              </a:spcAft>
              <a:buNone/>
            </a:pPr>
            <a:endParaRPr lang="en-US" sz="2000" b="1" dirty="0" smtClean="0">
              <a:latin typeface="Times New Roman" pitchFamily="18" charset="0"/>
              <a:cs typeface="Times New Roman" pitchFamily="18" charset="0"/>
            </a:endParaRPr>
          </a:p>
          <a:p>
            <a:pPr marL="800100" indent="-457200" algn="just">
              <a:spcAft>
                <a:spcPts val="1200"/>
              </a:spcAft>
            </a:pPr>
            <a:endParaRPr lang="en-US" sz="2000" dirty="0" smtClean="0">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525797090"/>
              </p:ext>
            </p:extLst>
          </p:nvPr>
        </p:nvGraphicFramePr>
        <p:xfrm>
          <a:off x="762000" y="2286000"/>
          <a:ext cx="7620000" cy="2372360"/>
        </p:xfrm>
        <a:graphic>
          <a:graphicData uri="http://schemas.openxmlformats.org/drawingml/2006/table">
            <a:tbl>
              <a:tblPr firstRow="1" bandRow="1">
                <a:tableStyleId>{5940675A-B579-460E-94D1-54222C63F5DA}</a:tableStyleId>
              </a:tblPr>
              <a:tblGrid>
                <a:gridCol w="1371600"/>
                <a:gridCol w="1295400"/>
                <a:gridCol w="1143000"/>
                <a:gridCol w="1270000"/>
                <a:gridCol w="1270000"/>
                <a:gridCol w="1270000"/>
              </a:tblGrid>
              <a:tr h="370840">
                <a:tc>
                  <a:txBody>
                    <a:bodyPr/>
                    <a:lstStyle/>
                    <a:p>
                      <a:pPr algn="ctr"/>
                      <a:endParaRPr lang="en-US" sz="1400" dirty="0"/>
                    </a:p>
                  </a:txBody>
                  <a:tcPr anchor="ctr"/>
                </a:tc>
                <a:tc>
                  <a:txBody>
                    <a:bodyPr/>
                    <a:lstStyle/>
                    <a:p>
                      <a:pPr algn="ctr"/>
                      <a:r>
                        <a:rPr lang="en-US" sz="1400" b="1" u="sng" dirty="0" smtClean="0"/>
                        <a:t>Present Value</a:t>
                      </a:r>
                      <a:endParaRPr lang="en-US" sz="1400" b="1" u="sng" dirty="0"/>
                    </a:p>
                  </a:txBody>
                  <a:tcPr anchor="ctr"/>
                </a:tc>
                <a:tc>
                  <a:txBody>
                    <a:bodyPr/>
                    <a:lstStyle/>
                    <a:p>
                      <a:pPr algn="ctr"/>
                      <a:r>
                        <a:rPr lang="en-US" sz="1400" b="1" u="sng" dirty="0" smtClean="0"/>
                        <a:t>%</a:t>
                      </a:r>
                      <a:r>
                        <a:rPr lang="en-US" sz="1400" b="1" u="sng" baseline="0" dirty="0" smtClean="0"/>
                        <a:t> of Total</a:t>
                      </a:r>
                      <a:endParaRPr lang="en-US" sz="1400" b="1" u="sng" dirty="0"/>
                    </a:p>
                  </a:txBody>
                  <a:tcPr anchor="ctr"/>
                </a:tc>
                <a:tc>
                  <a:txBody>
                    <a:bodyPr/>
                    <a:lstStyle/>
                    <a:p>
                      <a:pPr algn="ctr"/>
                      <a:r>
                        <a:rPr lang="en-US" sz="1400" b="1" u="sng" dirty="0" smtClean="0"/>
                        <a:t>Reduction for Expenses</a:t>
                      </a:r>
                      <a:endParaRPr lang="en-US" sz="1400" b="1" u="sng" dirty="0"/>
                    </a:p>
                  </a:txBody>
                  <a:tcPr anchor="ctr"/>
                </a:tc>
                <a:tc>
                  <a:txBody>
                    <a:bodyPr/>
                    <a:lstStyle/>
                    <a:p>
                      <a:pPr algn="ctr"/>
                      <a:r>
                        <a:rPr lang="en-US" sz="1400" b="1" u="sng" dirty="0" smtClean="0"/>
                        <a:t>Remainder</a:t>
                      </a:r>
                      <a:endParaRPr lang="en-US" sz="1400" b="1" u="sng" dirty="0"/>
                    </a:p>
                  </a:txBody>
                  <a:tcPr anchor="ctr"/>
                </a:tc>
                <a:tc>
                  <a:txBody>
                    <a:bodyPr/>
                    <a:lstStyle/>
                    <a:p>
                      <a:pPr algn="ctr"/>
                      <a:r>
                        <a:rPr lang="en-US" sz="1400" b="1" u="sng" dirty="0" smtClean="0"/>
                        <a:t>Adjusted 1</a:t>
                      </a:r>
                      <a:r>
                        <a:rPr lang="en-US" sz="1400" b="1" u="sng" baseline="30000" dirty="0" smtClean="0"/>
                        <a:t>st</a:t>
                      </a:r>
                      <a:r>
                        <a:rPr lang="en-US" sz="1400" b="1" u="sng" dirty="0" smtClean="0"/>
                        <a:t> Year Payment</a:t>
                      </a:r>
                      <a:endParaRPr lang="en-US" sz="1400" b="1" u="sng" dirty="0"/>
                    </a:p>
                  </a:txBody>
                  <a:tcPr anchor="ctr"/>
                </a:tc>
              </a:tr>
              <a:tr h="370840">
                <a:tc>
                  <a:txBody>
                    <a:bodyPr/>
                    <a:lstStyle/>
                    <a:p>
                      <a:pPr algn="ctr"/>
                      <a:r>
                        <a:rPr lang="en-US" sz="1400" baseline="0" dirty="0" smtClean="0"/>
                        <a:t>Lump Sums</a:t>
                      </a:r>
                      <a:endParaRPr lang="en-US" sz="1400" dirty="0"/>
                    </a:p>
                  </a:txBody>
                  <a:tcPr anchor="ctr"/>
                </a:tc>
                <a:tc>
                  <a:txBody>
                    <a:bodyPr/>
                    <a:lstStyle/>
                    <a:p>
                      <a:pPr algn="ctr" fontAlgn="b"/>
                      <a:r>
                        <a:rPr lang="en-US" sz="1400" b="0" i="0" u="none" strike="noStrike" dirty="0">
                          <a:solidFill>
                            <a:srgbClr val="000000"/>
                          </a:solidFill>
                          <a:effectLst/>
                          <a:latin typeface="+mn-lt"/>
                        </a:rPr>
                        <a:t> </a:t>
                      </a:r>
                      <a:r>
                        <a:rPr lang="en-US" sz="1400" b="0" i="0" u="none" strike="noStrike" dirty="0" smtClean="0">
                          <a:solidFill>
                            <a:srgbClr val="000000"/>
                          </a:solidFill>
                          <a:effectLst/>
                          <a:latin typeface="+mn-lt"/>
                        </a:rPr>
                        <a:t>$2,303,397</a:t>
                      </a:r>
                      <a:endParaRPr lang="en-US" sz="1400" b="0" i="0" u="none" strike="noStrike" dirty="0">
                        <a:solidFill>
                          <a:srgbClr val="000000"/>
                        </a:solidFill>
                        <a:effectLst/>
                        <a:latin typeface="+mn-lt"/>
                      </a:endParaRPr>
                    </a:p>
                  </a:txBody>
                  <a:tcPr marL="9525" marR="9525" marT="9525" marB="0" anchor="ctr"/>
                </a:tc>
                <a:tc>
                  <a:txBody>
                    <a:bodyPr/>
                    <a:lstStyle/>
                    <a:p>
                      <a:pPr algn="ctr"/>
                      <a:r>
                        <a:rPr lang="en-US" sz="1400" dirty="0" smtClean="0"/>
                        <a:t>53.1%</a:t>
                      </a:r>
                      <a:endParaRPr lang="en-US" sz="1400" dirty="0"/>
                    </a:p>
                  </a:txBody>
                  <a:tcPr anchor="ctr"/>
                </a:tc>
                <a:tc>
                  <a:txBody>
                    <a:bodyPr/>
                    <a:lstStyle/>
                    <a:p>
                      <a:pPr algn="ctr"/>
                      <a:r>
                        <a:rPr lang="en-US" sz="1400" dirty="0" smtClean="0"/>
                        <a:t>$53,100</a:t>
                      </a:r>
                      <a:endParaRPr lang="en-US" sz="1400" dirty="0"/>
                    </a:p>
                  </a:txBody>
                  <a:tcPr anchor="ctr"/>
                </a:tc>
                <a:tc>
                  <a:txBody>
                    <a:bodyPr/>
                    <a:lstStyle/>
                    <a:p>
                      <a:pPr algn="ctr"/>
                      <a:r>
                        <a:rPr lang="en-US" sz="1400" dirty="0" smtClean="0"/>
                        <a:t>$2,250,297</a:t>
                      </a:r>
                      <a:endParaRPr lang="en-US" sz="1400" dirty="0"/>
                    </a:p>
                  </a:txBody>
                  <a:tcPr anchor="ctr"/>
                </a:tc>
                <a:tc>
                  <a:txBody>
                    <a:bodyPr/>
                    <a:lstStyle/>
                    <a:p>
                      <a:pPr algn="ctr"/>
                      <a:r>
                        <a:rPr lang="en-US" sz="1400" dirty="0" smtClean="0"/>
                        <a:t>NA</a:t>
                      </a:r>
                      <a:endParaRPr lang="en-US" sz="1400" dirty="0"/>
                    </a:p>
                  </a:txBody>
                  <a:tcPr anchor="ctr"/>
                </a:tc>
              </a:tr>
              <a:tr h="370840">
                <a:tc>
                  <a:txBody>
                    <a:bodyPr/>
                    <a:lstStyle/>
                    <a:p>
                      <a:pPr algn="ctr"/>
                      <a:r>
                        <a:rPr lang="en-US" sz="1400" dirty="0" smtClean="0"/>
                        <a:t>Pain</a:t>
                      </a:r>
                      <a:r>
                        <a:rPr lang="en-US" sz="1400" baseline="0" dirty="0" smtClean="0"/>
                        <a:t> &amp; Suffering</a:t>
                      </a:r>
                      <a:endParaRPr lang="en-US" sz="1400" dirty="0"/>
                    </a:p>
                  </a:txBody>
                  <a:tcPr anchor="ctr"/>
                </a:tc>
                <a:tc>
                  <a:txBody>
                    <a:bodyPr/>
                    <a:lstStyle/>
                    <a:p>
                      <a:pPr algn="ctr" fontAlgn="b"/>
                      <a:r>
                        <a:rPr lang="en-US" sz="1400" b="0" i="0" u="none" strike="noStrike" dirty="0">
                          <a:solidFill>
                            <a:srgbClr val="000000"/>
                          </a:solidFill>
                          <a:effectLst/>
                          <a:latin typeface="+mn-lt"/>
                        </a:rPr>
                        <a:t> </a:t>
                      </a:r>
                      <a:r>
                        <a:rPr lang="en-US" sz="1400" b="0" i="0" u="none" strike="noStrike" dirty="0" smtClean="0">
                          <a:solidFill>
                            <a:srgbClr val="000000"/>
                          </a:solidFill>
                          <a:effectLst/>
                          <a:latin typeface="+mn-lt"/>
                        </a:rPr>
                        <a:t>$540,457</a:t>
                      </a:r>
                      <a:endParaRPr lang="en-US" sz="1400" b="0" i="0" u="none" strike="noStrike" dirty="0">
                        <a:solidFill>
                          <a:srgbClr val="000000"/>
                        </a:solidFill>
                        <a:effectLst/>
                        <a:latin typeface="+mn-lt"/>
                      </a:endParaRPr>
                    </a:p>
                  </a:txBody>
                  <a:tcPr marL="9525" marR="9525" marT="9525" marB="0" anchor="ctr"/>
                </a:tc>
                <a:tc>
                  <a:txBody>
                    <a:bodyPr/>
                    <a:lstStyle/>
                    <a:p>
                      <a:pPr algn="ctr"/>
                      <a:r>
                        <a:rPr lang="en-US" sz="1400" dirty="0" smtClean="0"/>
                        <a:t>12.5%</a:t>
                      </a:r>
                      <a:endParaRPr lang="en-US" sz="1400" dirty="0"/>
                    </a:p>
                  </a:txBody>
                  <a:tcPr anchor="ctr"/>
                </a:tc>
                <a:tc>
                  <a:txBody>
                    <a:bodyPr/>
                    <a:lstStyle/>
                    <a:p>
                      <a:pPr algn="ctr"/>
                      <a:r>
                        <a:rPr lang="en-US" sz="1400" dirty="0" smtClean="0"/>
                        <a:t>$12,500</a:t>
                      </a:r>
                      <a:endParaRPr lang="en-US" sz="1400" dirty="0"/>
                    </a:p>
                  </a:txBody>
                  <a:tcPr anchor="ctr"/>
                </a:tc>
                <a:tc>
                  <a:txBody>
                    <a:bodyPr/>
                    <a:lstStyle/>
                    <a:p>
                      <a:pPr algn="ctr"/>
                      <a:r>
                        <a:rPr lang="en-US" sz="1400" dirty="0" smtClean="0"/>
                        <a:t>$527,957</a:t>
                      </a:r>
                      <a:endParaRPr lang="en-US" sz="1400" dirty="0"/>
                    </a:p>
                  </a:txBody>
                  <a:tcPr anchor="ctr"/>
                </a:tc>
                <a:tc>
                  <a:txBody>
                    <a:bodyPr/>
                    <a:lstStyle/>
                    <a:p>
                      <a:pPr algn="ctr"/>
                      <a:r>
                        <a:rPr lang="en-US" sz="1400" dirty="0" smtClean="0"/>
                        <a:t>$61,059</a:t>
                      </a:r>
                      <a:endParaRPr lang="en-US" sz="1400" dirty="0"/>
                    </a:p>
                  </a:txBody>
                  <a:tcPr anchor="ctr"/>
                </a:tc>
              </a:tr>
              <a:tr h="370840">
                <a:tc>
                  <a:txBody>
                    <a:bodyPr/>
                    <a:lstStyle/>
                    <a:p>
                      <a:pPr algn="ctr"/>
                      <a:r>
                        <a:rPr lang="en-US" sz="1400" dirty="0" smtClean="0"/>
                        <a:t>Medical</a:t>
                      </a:r>
                      <a:r>
                        <a:rPr lang="en-US" sz="1400" baseline="0" dirty="0" smtClean="0"/>
                        <a:t> Care</a:t>
                      </a:r>
                      <a:endParaRPr lang="en-US" sz="1400" dirty="0"/>
                    </a:p>
                  </a:txBody>
                  <a:tcPr anchor="ctr"/>
                </a:tc>
                <a:tc>
                  <a:txBody>
                    <a:bodyPr/>
                    <a:lstStyle/>
                    <a:p>
                      <a:pPr algn="ctr" fontAlgn="b"/>
                      <a:r>
                        <a:rPr lang="en-US" sz="1400" b="0" i="0" u="none" strike="noStrike" dirty="0">
                          <a:solidFill>
                            <a:srgbClr val="000000"/>
                          </a:solidFill>
                          <a:effectLst/>
                          <a:latin typeface="+mn-lt"/>
                        </a:rPr>
                        <a:t> </a:t>
                      </a:r>
                      <a:r>
                        <a:rPr lang="en-US" sz="1400" b="0" i="0" u="none" strike="noStrike" dirty="0" smtClean="0">
                          <a:solidFill>
                            <a:srgbClr val="000000"/>
                          </a:solidFill>
                          <a:effectLst/>
                          <a:latin typeface="+mn-lt"/>
                        </a:rPr>
                        <a:t>$899,052</a:t>
                      </a:r>
                      <a:endParaRPr lang="en-US" sz="1400" b="0" i="0" u="none" strike="noStrike" dirty="0">
                        <a:solidFill>
                          <a:srgbClr val="000000"/>
                        </a:solidFill>
                        <a:effectLst/>
                        <a:latin typeface="+mn-lt"/>
                      </a:endParaRPr>
                    </a:p>
                  </a:txBody>
                  <a:tcPr marL="9525" marR="9525" marT="9525" marB="0" anchor="ctr"/>
                </a:tc>
                <a:tc>
                  <a:txBody>
                    <a:bodyPr/>
                    <a:lstStyle/>
                    <a:p>
                      <a:pPr algn="ctr"/>
                      <a:r>
                        <a:rPr lang="en-US" sz="1400" dirty="0" smtClean="0"/>
                        <a:t>20.7%</a:t>
                      </a:r>
                      <a:endParaRPr lang="en-US" sz="1400" dirty="0"/>
                    </a:p>
                  </a:txBody>
                  <a:tcPr anchor="ctr"/>
                </a:tc>
                <a:tc>
                  <a:txBody>
                    <a:bodyPr/>
                    <a:lstStyle/>
                    <a:p>
                      <a:pPr algn="ctr"/>
                      <a:r>
                        <a:rPr lang="en-US" sz="1400" dirty="0" smtClean="0"/>
                        <a:t>$20,700</a:t>
                      </a:r>
                      <a:endParaRPr lang="en-US" sz="1400" dirty="0"/>
                    </a:p>
                  </a:txBody>
                  <a:tcPr anchor="ctr"/>
                </a:tc>
                <a:tc>
                  <a:txBody>
                    <a:bodyPr/>
                    <a:lstStyle/>
                    <a:p>
                      <a:pPr algn="ctr"/>
                      <a:r>
                        <a:rPr lang="en-US" sz="1400" dirty="0" smtClean="0"/>
                        <a:t>$878,352</a:t>
                      </a:r>
                      <a:endParaRPr lang="en-US" sz="1400" dirty="0"/>
                    </a:p>
                  </a:txBody>
                  <a:tcPr anchor="ctr"/>
                </a:tc>
                <a:tc>
                  <a:txBody>
                    <a:bodyPr/>
                    <a:lstStyle/>
                    <a:p>
                      <a:pPr algn="ctr"/>
                      <a:r>
                        <a:rPr lang="en-US" sz="1400" dirty="0" smtClean="0"/>
                        <a:t>$31,750</a:t>
                      </a:r>
                      <a:endParaRPr lang="en-US" sz="1400" dirty="0"/>
                    </a:p>
                  </a:txBody>
                  <a:tcPr anchor="ctr"/>
                </a:tc>
              </a:tr>
              <a:tr h="370840">
                <a:tc>
                  <a:txBody>
                    <a:bodyPr/>
                    <a:lstStyle/>
                    <a:p>
                      <a:pPr algn="ctr"/>
                      <a:r>
                        <a:rPr lang="en-US" sz="1400" dirty="0" smtClean="0"/>
                        <a:t>Lost Earnings</a:t>
                      </a:r>
                      <a:endParaRPr lang="en-US" sz="1400" dirty="0"/>
                    </a:p>
                  </a:txBody>
                  <a:tcPr anchor="ctr">
                    <a:lnB w="381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 </a:t>
                      </a:r>
                      <a:r>
                        <a:rPr lang="en-US" sz="1400" b="0" i="0" u="none" strike="noStrike" dirty="0" smtClean="0">
                          <a:solidFill>
                            <a:srgbClr val="000000"/>
                          </a:solidFill>
                          <a:effectLst/>
                          <a:latin typeface="+mn-lt"/>
                        </a:rPr>
                        <a:t>$592,970</a:t>
                      </a:r>
                      <a:endParaRPr lang="en-US" sz="1400" b="0" i="0" u="none" strike="noStrike" dirty="0">
                        <a:solidFill>
                          <a:srgbClr val="000000"/>
                        </a:solidFill>
                        <a:effectLst/>
                        <a:latin typeface="+mn-lt"/>
                      </a:endParaRPr>
                    </a:p>
                  </a:txBody>
                  <a:tcPr marL="9525" marR="9525" marT="9525" marB="0" anchor="ctr">
                    <a:lnB w="38100" cap="flat" cmpd="sng" algn="ctr">
                      <a:solidFill>
                        <a:schemeClr val="tx1"/>
                      </a:solidFill>
                      <a:prstDash val="solid"/>
                      <a:round/>
                      <a:headEnd type="none" w="med" len="med"/>
                      <a:tailEnd type="none" w="med" len="med"/>
                    </a:lnB>
                  </a:tcPr>
                </a:tc>
                <a:tc>
                  <a:txBody>
                    <a:bodyPr/>
                    <a:lstStyle/>
                    <a:p>
                      <a:pPr algn="ctr"/>
                      <a:r>
                        <a:rPr lang="en-US" sz="1400" dirty="0" smtClean="0"/>
                        <a:t>13.7%</a:t>
                      </a:r>
                      <a:endParaRPr lang="en-US" sz="1400" dirty="0"/>
                    </a:p>
                  </a:txBody>
                  <a:tcPr anchor="ctr">
                    <a:lnB w="38100" cap="flat" cmpd="sng" algn="ctr">
                      <a:solidFill>
                        <a:schemeClr val="tx1"/>
                      </a:solidFill>
                      <a:prstDash val="solid"/>
                      <a:round/>
                      <a:headEnd type="none" w="med" len="med"/>
                      <a:tailEnd type="none" w="med" len="med"/>
                    </a:lnB>
                  </a:tcPr>
                </a:tc>
                <a:tc>
                  <a:txBody>
                    <a:bodyPr/>
                    <a:lstStyle/>
                    <a:p>
                      <a:pPr algn="ctr"/>
                      <a:r>
                        <a:rPr lang="en-US" sz="1400" dirty="0" smtClean="0"/>
                        <a:t>$13,700</a:t>
                      </a:r>
                      <a:endParaRPr lang="en-US" sz="1400" dirty="0"/>
                    </a:p>
                  </a:txBody>
                  <a:tcPr anchor="ctr">
                    <a:lnB w="38100" cap="flat" cmpd="sng" algn="ctr">
                      <a:solidFill>
                        <a:schemeClr val="tx1"/>
                      </a:solidFill>
                      <a:prstDash val="solid"/>
                      <a:round/>
                      <a:headEnd type="none" w="med" len="med"/>
                      <a:tailEnd type="none" w="med" len="med"/>
                    </a:lnB>
                  </a:tcPr>
                </a:tc>
                <a:tc>
                  <a:txBody>
                    <a:bodyPr/>
                    <a:lstStyle/>
                    <a:p>
                      <a:pPr algn="ctr"/>
                      <a:r>
                        <a:rPr lang="en-US" sz="1400" dirty="0" smtClean="0"/>
                        <a:t>$579,270</a:t>
                      </a:r>
                      <a:endParaRPr lang="en-US" sz="1400" dirty="0"/>
                    </a:p>
                  </a:txBody>
                  <a:tcPr anchor="ctr">
                    <a:lnB w="38100" cap="flat" cmpd="sng" algn="ctr">
                      <a:solidFill>
                        <a:schemeClr val="tx1"/>
                      </a:solidFill>
                      <a:prstDash val="solid"/>
                      <a:round/>
                      <a:headEnd type="none" w="med" len="med"/>
                      <a:tailEnd type="none" w="med" len="med"/>
                    </a:lnB>
                  </a:tcPr>
                </a:tc>
                <a:tc>
                  <a:txBody>
                    <a:bodyPr/>
                    <a:lstStyle/>
                    <a:p>
                      <a:pPr algn="ctr"/>
                      <a:r>
                        <a:rPr lang="en-US" sz="1400" dirty="0" smtClean="0"/>
                        <a:t>$47,626</a:t>
                      </a:r>
                      <a:endParaRPr lang="en-US" sz="1400" dirty="0"/>
                    </a:p>
                  </a:txBody>
                  <a:tcPr anchor="ctr">
                    <a:lnB w="38100" cap="flat" cmpd="sng" algn="ctr">
                      <a:solidFill>
                        <a:schemeClr val="tx1"/>
                      </a:solidFill>
                      <a:prstDash val="solid"/>
                      <a:round/>
                      <a:headEnd type="none" w="med" len="med"/>
                      <a:tailEnd type="none" w="med" len="med"/>
                    </a:lnB>
                  </a:tcPr>
                </a:tc>
              </a:tr>
              <a:tr h="370840">
                <a:tc>
                  <a:txBody>
                    <a:bodyPr/>
                    <a:lstStyle/>
                    <a:p>
                      <a:pPr algn="ctr"/>
                      <a:r>
                        <a:rPr lang="en-US" sz="1400" dirty="0" smtClean="0"/>
                        <a:t>TOTALS</a:t>
                      </a:r>
                      <a:endParaRPr lang="en-US" sz="1400" dirty="0"/>
                    </a:p>
                  </a:txBody>
                  <a:tcPr anchor="ctr">
                    <a:lnT w="38100" cap="flat" cmpd="sng" algn="ctr">
                      <a:solidFill>
                        <a:schemeClr val="tx1"/>
                      </a:solidFill>
                      <a:prstDash val="solid"/>
                      <a:round/>
                      <a:headEnd type="none" w="med" len="med"/>
                      <a:tailEnd type="none" w="med" len="med"/>
                    </a:lnT>
                  </a:tcPr>
                </a:tc>
                <a:tc>
                  <a:txBody>
                    <a:bodyPr/>
                    <a:lstStyle/>
                    <a:p>
                      <a:pPr algn="ctr" fontAlgn="b"/>
                      <a:r>
                        <a:rPr lang="en-US" sz="1400" b="0" i="0" u="none" strike="noStrike" dirty="0">
                          <a:solidFill>
                            <a:srgbClr val="000000"/>
                          </a:solidFill>
                          <a:effectLst/>
                          <a:latin typeface="+mn-lt"/>
                        </a:rPr>
                        <a:t> </a:t>
                      </a:r>
                      <a:r>
                        <a:rPr lang="en-US" sz="1400" b="0" i="0" u="none" strike="noStrike" dirty="0" smtClean="0">
                          <a:solidFill>
                            <a:srgbClr val="000000"/>
                          </a:solidFill>
                          <a:effectLst/>
                          <a:latin typeface="+mn-lt"/>
                        </a:rPr>
                        <a:t>$4,335,876</a:t>
                      </a:r>
                      <a:endParaRPr lang="en-US" sz="1400" b="0" i="0" u="none" strike="noStrike" dirty="0">
                        <a:solidFill>
                          <a:srgbClr val="000000"/>
                        </a:solidFill>
                        <a:effectLst/>
                        <a:latin typeface="+mn-lt"/>
                      </a:endParaRPr>
                    </a:p>
                  </a:txBody>
                  <a:tcPr marL="9525" marR="9525" marT="9525" marB="0" anchor="ctr">
                    <a:lnT w="38100" cap="flat" cmpd="sng" algn="ctr">
                      <a:solidFill>
                        <a:schemeClr val="tx1"/>
                      </a:solidFill>
                      <a:prstDash val="solid"/>
                      <a:round/>
                      <a:headEnd type="none" w="med" len="med"/>
                      <a:tailEnd type="none" w="med" len="med"/>
                    </a:lnT>
                  </a:tcPr>
                </a:tc>
                <a:tc>
                  <a:txBody>
                    <a:bodyPr/>
                    <a:lstStyle/>
                    <a:p>
                      <a:pPr algn="ctr"/>
                      <a:r>
                        <a:rPr lang="en-US" sz="1400" dirty="0" smtClean="0"/>
                        <a:t>100%</a:t>
                      </a:r>
                      <a:endParaRPr lang="en-US" sz="1400" dirty="0"/>
                    </a:p>
                  </a:txBody>
                  <a:tcPr anchor="ctr">
                    <a:lnT w="38100" cap="flat" cmpd="sng" algn="ctr">
                      <a:solidFill>
                        <a:schemeClr val="tx1"/>
                      </a:solidFill>
                      <a:prstDash val="solid"/>
                      <a:round/>
                      <a:headEnd type="none" w="med" len="med"/>
                      <a:tailEnd type="none" w="med" len="med"/>
                    </a:lnT>
                  </a:tcPr>
                </a:tc>
                <a:tc>
                  <a:txBody>
                    <a:bodyPr/>
                    <a:lstStyle/>
                    <a:p>
                      <a:pPr algn="ctr"/>
                      <a:r>
                        <a:rPr lang="en-US" sz="1400" dirty="0" smtClean="0"/>
                        <a:t>$100,000</a:t>
                      </a:r>
                      <a:endParaRPr lang="en-US" sz="1400" dirty="0"/>
                    </a:p>
                  </a:txBody>
                  <a:tcPr anchor="ctr">
                    <a:lnT w="38100" cap="flat" cmpd="sng" algn="ctr">
                      <a:solidFill>
                        <a:schemeClr val="tx1"/>
                      </a:solidFill>
                      <a:prstDash val="solid"/>
                      <a:round/>
                      <a:headEnd type="none" w="med" len="med"/>
                      <a:tailEnd type="none" w="med" len="med"/>
                    </a:lnT>
                  </a:tcPr>
                </a:tc>
                <a:tc>
                  <a:txBody>
                    <a:bodyPr/>
                    <a:lstStyle/>
                    <a:p>
                      <a:pPr algn="ctr"/>
                      <a:r>
                        <a:rPr lang="en-US" sz="1400" dirty="0" smtClean="0"/>
                        <a:t>$4,235,876</a:t>
                      </a:r>
                      <a:endParaRPr lang="en-US" sz="1400" dirty="0"/>
                    </a:p>
                  </a:txBody>
                  <a:tcPr anchor="ctr">
                    <a:lnT w="38100" cap="flat" cmpd="sng" algn="ctr">
                      <a:solidFill>
                        <a:schemeClr val="tx1"/>
                      </a:solidFill>
                      <a:prstDash val="solid"/>
                      <a:round/>
                      <a:headEnd type="none" w="med" len="med"/>
                      <a:tailEnd type="none" w="med" len="med"/>
                    </a:lnT>
                  </a:tcPr>
                </a:tc>
                <a:tc>
                  <a:txBody>
                    <a:bodyPr/>
                    <a:lstStyle/>
                    <a:p>
                      <a:pPr algn="ctr"/>
                      <a:endParaRPr lang="en-US" sz="1400" dirty="0"/>
                    </a:p>
                  </a:txBody>
                  <a:tcPr anchor="ctr">
                    <a:lnT w="3810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33913947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800" b="1" u="sng" dirty="0" smtClean="0">
                <a:latin typeface="Times New Roman" pitchFamily="18" charset="0"/>
                <a:cs typeface="Times New Roman" pitchFamily="18" charset="0"/>
              </a:rPr>
              <a:t>ARTICLE 50-A CALCULATIONS (Cont.)</a:t>
            </a:r>
            <a:endParaRPr lang="en-US" sz="2800" b="1" u="sng" dirty="0">
              <a:latin typeface="Times New Roman" pitchFamily="18" charset="0"/>
              <a:cs typeface="Times New Roman" pitchFamily="18" charset="0"/>
            </a:endParaRPr>
          </a:p>
        </p:txBody>
      </p:sp>
      <p:sp>
        <p:nvSpPr>
          <p:cNvPr id="3" name="Content Placeholder 2"/>
          <p:cNvSpPr>
            <a:spLocks noGrp="1"/>
          </p:cNvSpPr>
          <p:nvPr>
            <p:ph idx="1"/>
          </p:nvPr>
        </p:nvSpPr>
        <p:spPr>
          <a:xfrm>
            <a:off x="457200" y="914400"/>
            <a:ext cx="8229600" cy="5562600"/>
          </a:xfrm>
        </p:spPr>
        <p:txBody>
          <a:bodyPr>
            <a:normAutofit/>
          </a:bodyPr>
          <a:lstStyle/>
          <a:p>
            <a:pPr marL="0" indent="0" algn="just">
              <a:lnSpc>
                <a:spcPct val="114000"/>
              </a:lnSpc>
              <a:buNone/>
            </a:pPr>
            <a:endParaRPr lang="en-US" sz="2200" b="1" u="sng" dirty="0" smtClean="0">
              <a:solidFill>
                <a:prstClr val="black"/>
              </a:solidFill>
              <a:latin typeface="Times New Roman"/>
              <a:cs typeface="Times New Roman" pitchFamily="18" charset="0"/>
            </a:endParaRPr>
          </a:p>
          <a:p>
            <a:pPr lvl="1" algn="just">
              <a:lnSpc>
                <a:spcPct val="114000"/>
              </a:lnSpc>
            </a:pPr>
            <a:endParaRPr lang="en-US" sz="2000" dirty="0" smtClean="0">
              <a:solidFill>
                <a:prstClr val="black"/>
              </a:solidFill>
              <a:latin typeface="Times New Roman"/>
              <a:cs typeface="Times New Roman" pitchFamily="18" charset="0"/>
            </a:endParaRPr>
          </a:p>
          <a:p>
            <a:pPr lvl="1" algn="just">
              <a:lnSpc>
                <a:spcPct val="114000"/>
              </a:lnSpc>
            </a:pPr>
            <a:endParaRPr lang="en-US" sz="2000" dirty="0" smtClean="0">
              <a:solidFill>
                <a:prstClr val="black"/>
              </a:solidFill>
              <a:latin typeface="Times New Roman"/>
              <a:cs typeface="Times New Roman" pitchFamily="18" charset="0"/>
            </a:endParaRPr>
          </a:p>
          <a:p>
            <a:pPr marL="694944" algn="just">
              <a:lnSpc>
                <a:spcPct val="114000"/>
              </a:lnSpc>
            </a:pPr>
            <a:endParaRPr lang="en-US" sz="2000" dirty="0">
              <a:solidFill>
                <a:prstClr val="black"/>
              </a:solidFill>
              <a:latin typeface="Times New Roman"/>
              <a:cs typeface="Times New Roman" pitchFamily="18" charset="0"/>
            </a:endParaRPr>
          </a:p>
          <a:p>
            <a:pPr algn="just">
              <a:lnSpc>
                <a:spcPct val="114000"/>
              </a:lnSpc>
            </a:pPr>
            <a:endParaRPr lang="en-US" sz="1800" i="1" dirty="0" smtClean="0">
              <a:solidFill>
                <a:prstClr val="black"/>
              </a:solidFill>
              <a:latin typeface="Times New Roman"/>
              <a:cs typeface="Times New Roman" pitchFamily="18" charset="0"/>
            </a:endParaRPr>
          </a:p>
          <a:p>
            <a:pPr marL="0" indent="0" algn="just">
              <a:lnSpc>
                <a:spcPct val="114000"/>
              </a:lnSpc>
              <a:buNone/>
            </a:pPr>
            <a:endParaRPr lang="en-US" sz="2400" b="1" u="sng" dirty="0">
              <a:solidFill>
                <a:prstClr val="black"/>
              </a:solidFill>
              <a:latin typeface="Times New Roman" pitchFamily="18" charset="0"/>
              <a:cs typeface="Times New Roman" pitchFamily="18" charset="0"/>
            </a:endParaRPr>
          </a:p>
          <a:p>
            <a:pPr marL="800100" indent="-457200" algn="just">
              <a:lnSpc>
                <a:spcPct val="114000"/>
              </a:lnSpc>
              <a:spcBef>
                <a:spcPts val="600"/>
              </a:spcBef>
              <a:spcAft>
                <a:spcPts val="600"/>
              </a:spcAft>
              <a:buNone/>
            </a:pPr>
            <a:endParaRPr lang="en-US" sz="2400" b="1" dirty="0" smtClean="0">
              <a:latin typeface="Times New Roman" pitchFamily="18" charset="0"/>
              <a:cs typeface="Times New Roman" pitchFamily="18" charset="0"/>
            </a:endParaRPr>
          </a:p>
          <a:p>
            <a:pPr marL="800100" indent="-457200" algn="just">
              <a:lnSpc>
                <a:spcPct val="114000"/>
              </a:lnSpc>
              <a:spcAft>
                <a:spcPts val="1200"/>
              </a:spcAft>
              <a:buNone/>
            </a:pPr>
            <a:endParaRPr lang="en-US" sz="2000" b="1" dirty="0" smtClean="0">
              <a:latin typeface="Times New Roman" pitchFamily="18" charset="0"/>
              <a:cs typeface="Times New Roman" pitchFamily="18" charset="0"/>
            </a:endParaRPr>
          </a:p>
          <a:p>
            <a:pPr marL="800100" indent="-457200" algn="just">
              <a:spcAft>
                <a:spcPts val="1200"/>
              </a:spcAft>
            </a:pPr>
            <a:endParaRPr lang="en-US" sz="2000" dirty="0" smtClean="0">
              <a:latin typeface="Times New Roman"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8169547"/>
              </p:ext>
            </p:extLst>
          </p:nvPr>
        </p:nvGraphicFramePr>
        <p:xfrm>
          <a:off x="762000" y="3962400"/>
          <a:ext cx="7620003" cy="2372360"/>
        </p:xfrm>
        <a:graphic>
          <a:graphicData uri="http://schemas.openxmlformats.org/drawingml/2006/table">
            <a:tbl>
              <a:tblPr firstRow="1" bandRow="1">
                <a:tableStyleId>{5940675A-B579-460E-94D1-54222C63F5DA}</a:tableStyleId>
              </a:tblPr>
              <a:tblGrid>
                <a:gridCol w="1349116"/>
                <a:gridCol w="1274163"/>
                <a:gridCol w="1415321"/>
                <a:gridCol w="1083041"/>
                <a:gridCol w="1249181"/>
                <a:gridCol w="1249181"/>
              </a:tblGrid>
              <a:tr h="370840">
                <a:tc>
                  <a:txBody>
                    <a:bodyPr/>
                    <a:lstStyle/>
                    <a:p>
                      <a:pPr algn="ctr"/>
                      <a:endParaRPr lang="en-US" sz="1400" dirty="0"/>
                    </a:p>
                  </a:txBody>
                  <a:tcPr anchor="ctr"/>
                </a:tc>
                <a:tc>
                  <a:txBody>
                    <a:bodyPr/>
                    <a:lstStyle/>
                    <a:p>
                      <a:pPr algn="ctr"/>
                      <a:r>
                        <a:rPr lang="en-US" sz="1400" b="1" u="sng" dirty="0" smtClean="0"/>
                        <a:t>Present Value</a:t>
                      </a:r>
                      <a:endParaRPr lang="en-US" sz="1400" b="1" u="sng" dirty="0"/>
                    </a:p>
                  </a:txBody>
                  <a:tcPr anchor="ctr"/>
                </a:tc>
                <a:tc>
                  <a:txBody>
                    <a:bodyPr/>
                    <a:lstStyle/>
                    <a:p>
                      <a:pPr algn="ctr"/>
                      <a:r>
                        <a:rPr lang="en-US" sz="1400" b="1" u="sng" dirty="0" smtClean="0"/>
                        <a:t>Reduction for </a:t>
                      </a:r>
                      <a:r>
                        <a:rPr lang="en-US" sz="1400" b="1" u="sng" baseline="0" dirty="0" smtClean="0"/>
                        <a:t>Fee of 13.5412%</a:t>
                      </a:r>
                      <a:endParaRPr lang="en-US" sz="1400" b="1" u="sng" dirty="0"/>
                    </a:p>
                  </a:txBody>
                  <a:tcPr anchor="ctr"/>
                </a:tc>
                <a:tc>
                  <a:txBody>
                    <a:bodyPr/>
                    <a:lstStyle/>
                    <a:p>
                      <a:pPr algn="ctr"/>
                      <a:r>
                        <a:rPr lang="en-US" sz="1400" b="1" u="sng" dirty="0" smtClean="0"/>
                        <a:t>Remainder</a:t>
                      </a:r>
                      <a:endParaRPr lang="en-US" sz="1400" b="1" u="sng" dirty="0"/>
                    </a:p>
                  </a:txBody>
                  <a:tcPr anchor="ctr"/>
                </a:tc>
                <a:tc>
                  <a:txBody>
                    <a:bodyPr/>
                    <a:lstStyle/>
                    <a:p>
                      <a:pPr algn="ctr"/>
                      <a:r>
                        <a:rPr lang="en-US" sz="1400" b="1" u="sng" dirty="0" smtClean="0"/>
                        <a:t>Adjusted 1</a:t>
                      </a:r>
                      <a:r>
                        <a:rPr lang="en-US" sz="1400" b="1" u="sng" baseline="30000" dirty="0" smtClean="0"/>
                        <a:t>st</a:t>
                      </a:r>
                      <a:r>
                        <a:rPr lang="en-US" sz="1400" b="1" u="sng" dirty="0" smtClean="0"/>
                        <a:t> Year Payment</a:t>
                      </a:r>
                      <a:endParaRPr lang="en-US" sz="1400" b="1" u="sng" dirty="0"/>
                    </a:p>
                  </a:txBody>
                  <a:tcPr anchor="ctr"/>
                </a:tc>
                <a:tc>
                  <a:txBody>
                    <a:bodyPr/>
                    <a:lstStyle/>
                    <a:p>
                      <a:pPr algn="ctr"/>
                      <a:r>
                        <a:rPr lang="en-US" sz="1400" b="1" u="sng" dirty="0" smtClean="0"/>
                        <a:t>1</a:t>
                      </a:r>
                      <a:r>
                        <a:rPr lang="en-US" sz="1400" b="1" u="sng" baseline="30000" dirty="0" smtClean="0"/>
                        <a:t>st</a:t>
                      </a:r>
                      <a:r>
                        <a:rPr lang="en-US" sz="1400" b="1" u="sng" dirty="0" smtClean="0"/>
                        <a:t> Month Payment</a:t>
                      </a:r>
                      <a:endParaRPr lang="en-US" sz="1400" b="1" u="sng" dirty="0"/>
                    </a:p>
                  </a:txBody>
                  <a:tcPr anchor="ctr"/>
                </a:tc>
              </a:tr>
              <a:tr h="370840">
                <a:tc>
                  <a:txBody>
                    <a:bodyPr/>
                    <a:lstStyle/>
                    <a:p>
                      <a:pPr algn="ctr"/>
                      <a:r>
                        <a:rPr lang="en-US" sz="1400" baseline="0" dirty="0" smtClean="0"/>
                        <a:t>Lump Sums</a:t>
                      </a:r>
                      <a:endParaRPr lang="en-US" sz="1400" dirty="0"/>
                    </a:p>
                  </a:txBody>
                  <a:tcPr anchor="ctr"/>
                </a:tc>
                <a:tc>
                  <a:txBody>
                    <a:bodyPr/>
                    <a:lstStyle/>
                    <a:p>
                      <a:pPr algn="ctr"/>
                      <a:r>
                        <a:rPr lang="en-US" sz="1400" dirty="0" smtClean="0"/>
                        <a:t>$2,250,297</a:t>
                      </a:r>
                      <a:endParaRPr lang="en-US" sz="1400" dirty="0"/>
                    </a:p>
                  </a:txBody>
                  <a:tcPr anchor="ctr"/>
                </a:tc>
                <a:tc>
                  <a:txBody>
                    <a:bodyPr/>
                    <a:lstStyle/>
                    <a:p>
                      <a:pPr algn="ctr"/>
                      <a:r>
                        <a:rPr lang="en-US" sz="1400" dirty="0" smtClean="0"/>
                        <a:t>304,717</a:t>
                      </a:r>
                      <a:endParaRPr lang="en-US" sz="1400" dirty="0"/>
                    </a:p>
                  </a:txBody>
                  <a:tcPr anchor="ctr"/>
                </a:tc>
                <a:tc>
                  <a:txBody>
                    <a:bodyPr/>
                    <a:lstStyle/>
                    <a:p>
                      <a:pPr algn="ctr"/>
                      <a:r>
                        <a:rPr lang="en-US" sz="1400" dirty="0" smtClean="0"/>
                        <a:t>$1,945,580</a:t>
                      </a:r>
                      <a:endParaRPr lang="en-US" sz="1400" dirty="0"/>
                    </a:p>
                  </a:txBody>
                  <a:tcPr anchor="ctr"/>
                </a:tc>
                <a:tc>
                  <a:txBody>
                    <a:bodyPr/>
                    <a:lstStyle/>
                    <a:p>
                      <a:pPr algn="ctr"/>
                      <a:r>
                        <a:rPr lang="en-US" sz="1400" dirty="0" smtClean="0"/>
                        <a:t>NA</a:t>
                      </a:r>
                      <a:endParaRPr lang="en-US" sz="1400" dirty="0"/>
                    </a:p>
                  </a:txBody>
                  <a:tcPr anchor="ctr"/>
                </a:tc>
                <a:tc>
                  <a:txBody>
                    <a:bodyPr/>
                    <a:lstStyle/>
                    <a:p>
                      <a:pPr algn="ctr"/>
                      <a:r>
                        <a:rPr lang="en-US" sz="1400" dirty="0" smtClean="0"/>
                        <a:t>NA</a:t>
                      </a:r>
                      <a:endParaRPr lang="en-US" sz="1400" dirty="0"/>
                    </a:p>
                  </a:txBody>
                  <a:tcPr anchor="ctr"/>
                </a:tc>
              </a:tr>
              <a:tr h="370840">
                <a:tc>
                  <a:txBody>
                    <a:bodyPr/>
                    <a:lstStyle/>
                    <a:p>
                      <a:pPr algn="ctr"/>
                      <a:r>
                        <a:rPr lang="en-US" sz="1400" dirty="0" smtClean="0"/>
                        <a:t>Pain</a:t>
                      </a:r>
                      <a:r>
                        <a:rPr lang="en-US" sz="1400" baseline="0" dirty="0" smtClean="0"/>
                        <a:t> &amp; Suffering</a:t>
                      </a:r>
                      <a:endParaRPr lang="en-US" sz="1400" dirty="0"/>
                    </a:p>
                  </a:txBody>
                  <a:tcPr anchor="ctr"/>
                </a:tc>
                <a:tc>
                  <a:txBody>
                    <a:bodyPr/>
                    <a:lstStyle/>
                    <a:p>
                      <a:pPr algn="ctr"/>
                      <a:r>
                        <a:rPr lang="en-US" sz="1400" dirty="0" smtClean="0"/>
                        <a:t>$527,957</a:t>
                      </a:r>
                      <a:endParaRPr lang="en-US" sz="1400" dirty="0"/>
                    </a:p>
                  </a:txBody>
                  <a:tcPr anchor="ctr"/>
                </a:tc>
                <a:tc>
                  <a:txBody>
                    <a:bodyPr/>
                    <a:lstStyle/>
                    <a:p>
                      <a:pPr algn="ctr"/>
                      <a:r>
                        <a:rPr lang="en-US" sz="1400" dirty="0" smtClean="0"/>
                        <a:t>$71,492</a:t>
                      </a:r>
                      <a:endParaRPr lang="en-US" sz="1400" dirty="0"/>
                    </a:p>
                  </a:txBody>
                  <a:tcPr anchor="ctr"/>
                </a:tc>
                <a:tc>
                  <a:txBody>
                    <a:bodyPr/>
                    <a:lstStyle/>
                    <a:p>
                      <a:pPr algn="ctr"/>
                      <a:r>
                        <a:rPr lang="en-US" sz="1400" dirty="0" smtClean="0"/>
                        <a:t>$456,465</a:t>
                      </a:r>
                      <a:endParaRPr lang="en-US" sz="1400" dirty="0"/>
                    </a:p>
                  </a:txBody>
                  <a:tcPr anchor="ctr"/>
                </a:tc>
                <a:tc>
                  <a:txBody>
                    <a:bodyPr/>
                    <a:lstStyle/>
                    <a:p>
                      <a:pPr algn="ctr"/>
                      <a:r>
                        <a:rPr lang="en-US" sz="1400" dirty="0" smtClean="0"/>
                        <a:t>$52,791</a:t>
                      </a:r>
                      <a:endParaRPr lang="en-US" sz="1400" dirty="0"/>
                    </a:p>
                  </a:txBody>
                  <a:tcPr anchor="ctr"/>
                </a:tc>
                <a:tc>
                  <a:txBody>
                    <a:bodyPr/>
                    <a:lstStyle/>
                    <a:p>
                      <a:pPr algn="ctr"/>
                      <a:r>
                        <a:rPr lang="en-US" sz="1400" dirty="0" smtClean="0"/>
                        <a:t>$4,399</a:t>
                      </a:r>
                      <a:endParaRPr lang="en-US" sz="1400" dirty="0"/>
                    </a:p>
                  </a:txBody>
                  <a:tcPr anchor="ctr"/>
                </a:tc>
              </a:tr>
              <a:tr h="370840">
                <a:tc>
                  <a:txBody>
                    <a:bodyPr/>
                    <a:lstStyle/>
                    <a:p>
                      <a:pPr algn="ctr"/>
                      <a:r>
                        <a:rPr lang="en-US" sz="1400" dirty="0" smtClean="0"/>
                        <a:t>Medical</a:t>
                      </a:r>
                      <a:r>
                        <a:rPr lang="en-US" sz="1400" baseline="0" dirty="0" smtClean="0"/>
                        <a:t> Care</a:t>
                      </a:r>
                      <a:endParaRPr lang="en-US" sz="1400" dirty="0"/>
                    </a:p>
                  </a:txBody>
                  <a:tcPr anchor="ctr"/>
                </a:tc>
                <a:tc>
                  <a:txBody>
                    <a:bodyPr/>
                    <a:lstStyle/>
                    <a:p>
                      <a:pPr algn="ctr"/>
                      <a:r>
                        <a:rPr lang="en-US" sz="1400" dirty="0" smtClean="0"/>
                        <a:t>$878,352</a:t>
                      </a:r>
                      <a:endParaRPr lang="en-US" sz="1400" dirty="0"/>
                    </a:p>
                  </a:txBody>
                  <a:tcPr anchor="ctr"/>
                </a:tc>
                <a:tc>
                  <a:txBody>
                    <a:bodyPr/>
                    <a:lstStyle/>
                    <a:p>
                      <a:pPr algn="ctr"/>
                      <a:r>
                        <a:rPr lang="en-US" sz="1400" dirty="0" smtClean="0"/>
                        <a:t>$118,939</a:t>
                      </a:r>
                      <a:endParaRPr lang="en-US" sz="1400" dirty="0"/>
                    </a:p>
                  </a:txBody>
                  <a:tcPr anchor="ctr"/>
                </a:tc>
                <a:tc>
                  <a:txBody>
                    <a:bodyPr/>
                    <a:lstStyle/>
                    <a:p>
                      <a:pPr algn="ctr"/>
                      <a:r>
                        <a:rPr lang="en-US" sz="1400" dirty="0" smtClean="0"/>
                        <a:t>$759,413</a:t>
                      </a:r>
                      <a:endParaRPr lang="en-US" sz="1400" dirty="0"/>
                    </a:p>
                  </a:txBody>
                  <a:tcPr anchor="ctr"/>
                </a:tc>
                <a:tc>
                  <a:txBody>
                    <a:bodyPr/>
                    <a:lstStyle/>
                    <a:p>
                      <a:pPr algn="ctr"/>
                      <a:r>
                        <a:rPr lang="en-US" sz="1400" dirty="0" smtClean="0"/>
                        <a:t>$27,451</a:t>
                      </a:r>
                      <a:endParaRPr lang="en-US" sz="1400" dirty="0"/>
                    </a:p>
                  </a:txBody>
                  <a:tcPr anchor="ctr"/>
                </a:tc>
                <a:tc>
                  <a:txBody>
                    <a:bodyPr/>
                    <a:lstStyle/>
                    <a:p>
                      <a:pPr algn="ctr"/>
                      <a:r>
                        <a:rPr lang="en-US" sz="1400" dirty="0" smtClean="0"/>
                        <a:t>$2,288</a:t>
                      </a:r>
                      <a:endParaRPr lang="en-US" sz="1400" dirty="0"/>
                    </a:p>
                  </a:txBody>
                  <a:tcPr anchor="ctr"/>
                </a:tc>
              </a:tr>
              <a:tr h="370840">
                <a:tc>
                  <a:txBody>
                    <a:bodyPr/>
                    <a:lstStyle/>
                    <a:p>
                      <a:pPr algn="ctr"/>
                      <a:r>
                        <a:rPr lang="en-US" sz="1400" dirty="0" smtClean="0"/>
                        <a:t>Lost Earnings</a:t>
                      </a:r>
                      <a:endParaRPr lang="en-US" sz="1400" dirty="0"/>
                    </a:p>
                  </a:txBody>
                  <a:tcPr anchor="ctr">
                    <a:lnB w="38100" cap="flat" cmpd="sng" algn="ctr">
                      <a:solidFill>
                        <a:schemeClr val="tx1"/>
                      </a:solidFill>
                      <a:prstDash val="solid"/>
                      <a:round/>
                      <a:headEnd type="none" w="med" len="med"/>
                      <a:tailEnd type="none" w="med" len="med"/>
                    </a:lnB>
                  </a:tcPr>
                </a:tc>
                <a:tc>
                  <a:txBody>
                    <a:bodyPr/>
                    <a:lstStyle/>
                    <a:p>
                      <a:pPr algn="ctr"/>
                      <a:r>
                        <a:rPr lang="en-US" sz="1400" dirty="0" smtClean="0"/>
                        <a:t>$579,270</a:t>
                      </a:r>
                      <a:endParaRPr lang="en-US" sz="1400" dirty="0"/>
                    </a:p>
                  </a:txBody>
                  <a:tcPr anchor="ctr">
                    <a:lnB w="38100" cap="flat" cmpd="sng" algn="ctr">
                      <a:solidFill>
                        <a:schemeClr val="tx1"/>
                      </a:solidFill>
                      <a:prstDash val="solid"/>
                      <a:round/>
                      <a:headEnd type="none" w="med" len="med"/>
                      <a:tailEnd type="none" w="med" len="med"/>
                    </a:lnB>
                  </a:tcPr>
                </a:tc>
                <a:tc>
                  <a:txBody>
                    <a:bodyPr/>
                    <a:lstStyle/>
                    <a:p>
                      <a:pPr algn="ctr"/>
                      <a:r>
                        <a:rPr lang="en-US" sz="1400" dirty="0" smtClean="0"/>
                        <a:t>$78,440</a:t>
                      </a:r>
                      <a:endParaRPr lang="en-US" sz="1400" dirty="0"/>
                    </a:p>
                  </a:txBody>
                  <a:tcPr anchor="ctr">
                    <a:lnB w="38100" cap="flat" cmpd="sng" algn="ctr">
                      <a:solidFill>
                        <a:schemeClr val="tx1"/>
                      </a:solidFill>
                      <a:prstDash val="solid"/>
                      <a:round/>
                      <a:headEnd type="none" w="med" len="med"/>
                      <a:tailEnd type="none" w="med" len="med"/>
                    </a:lnB>
                  </a:tcPr>
                </a:tc>
                <a:tc>
                  <a:txBody>
                    <a:bodyPr/>
                    <a:lstStyle/>
                    <a:p>
                      <a:pPr algn="ctr"/>
                      <a:r>
                        <a:rPr lang="en-US" sz="1400" dirty="0" smtClean="0"/>
                        <a:t>$500,830</a:t>
                      </a:r>
                      <a:endParaRPr lang="en-US" sz="1400" dirty="0"/>
                    </a:p>
                  </a:txBody>
                  <a:tcPr anchor="ctr">
                    <a:lnB w="381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$41,177</a:t>
                      </a:r>
                    </a:p>
                  </a:txBody>
                  <a:tcPr anchor="ctr">
                    <a:lnB w="38100" cap="flat" cmpd="sng" algn="ctr">
                      <a:solidFill>
                        <a:schemeClr val="tx1"/>
                      </a:solidFill>
                      <a:prstDash val="solid"/>
                      <a:round/>
                      <a:headEnd type="none" w="med" len="med"/>
                      <a:tailEnd type="none" w="med" len="med"/>
                    </a:lnB>
                  </a:tcPr>
                </a:tc>
                <a:tc>
                  <a:txBody>
                    <a:bodyPr/>
                    <a:lstStyle/>
                    <a:p>
                      <a:pPr algn="ctr"/>
                      <a:r>
                        <a:rPr lang="en-US" sz="1400" dirty="0" smtClean="0"/>
                        <a:t>$3,431</a:t>
                      </a:r>
                      <a:endParaRPr lang="en-US" sz="1400" dirty="0"/>
                    </a:p>
                  </a:txBody>
                  <a:tcPr anchor="ctr">
                    <a:lnB w="38100" cap="flat" cmpd="sng" algn="ctr">
                      <a:solidFill>
                        <a:schemeClr val="tx1"/>
                      </a:solidFill>
                      <a:prstDash val="solid"/>
                      <a:round/>
                      <a:headEnd type="none" w="med" len="med"/>
                      <a:tailEnd type="none" w="med" len="med"/>
                    </a:lnB>
                  </a:tcPr>
                </a:tc>
              </a:tr>
              <a:tr h="370840">
                <a:tc>
                  <a:txBody>
                    <a:bodyPr/>
                    <a:lstStyle/>
                    <a:p>
                      <a:pPr algn="ctr"/>
                      <a:r>
                        <a:rPr lang="en-US" sz="1400" dirty="0" smtClean="0"/>
                        <a:t>TOTALS</a:t>
                      </a:r>
                      <a:endParaRPr lang="en-US" sz="1400" dirty="0"/>
                    </a:p>
                  </a:txBody>
                  <a:tcPr anchor="ctr">
                    <a:lnT w="38100" cap="flat" cmpd="sng" algn="ctr">
                      <a:solidFill>
                        <a:schemeClr val="tx1"/>
                      </a:solidFill>
                      <a:prstDash val="solid"/>
                      <a:round/>
                      <a:headEnd type="none" w="med" len="med"/>
                      <a:tailEnd type="none" w="med" len="med"/>
                    </a:lnT>
                  </a:tcPr>
                </a:tc>
                <a:tc>
                  <a:txBody>
                    <a:bodyPr/>
                    <a:lstStyle/>
                    <a:p>
                      <a:pPr algn="ctr"/>
                      <a:r>
                        <a:rPr lang="en-US" sz="1400" dirty="0" smtClean="0"/>
                        <a:t>$4,235,876</a:t>
                      </a:r>
                      <a:endParaRPr lang="en-US" sz="1400" dirty="0"/>
                    </a:p>
                  </a:txBody>
                  <a:tcPr anchor="ctr">
                    <a:lnT w="38100" cap="flat" cmpd="sng" algn="ctr">
                      <a:solidFill>
                        <a:schemeClr val="tx1"/>
                      </a:solidFill>
                      <a:prstDash val="solid"/>
                      <a:round/>
                      <a:headEnd type="none" w="med" len="med"/>
                      <a:tailEnd type="none" w="med" len="med"/>
                    </a:lnT>
                  </a:tcPr>
                </a:tc>
                <a:tc>
                  <a:txBody>
                    <a:bodyPr/>
                    <a:lstStyle/>
                    <a:p>
                      <a:pPr algn="ctr"/>
                      <a:r>
                        <a:rPr lang="en-US" sz="1400" dirty="0" smtClean="0"/>
                        <a:t>$573,588</a:t>
                      </a:r>
                      <a:endParaRPr lang="en-US" sz="1400" dirty="0"/>
                    </a:p>
                  </a:txBody>
                  <a:tcPr anchor="ctr">
                    <a:lnT w="38100" cap="flat" cmpd="sng" algn="ctr">
                      <a:solidFill>
                        <a:schemeClr val="tx1"/>
                      </a:solidFill>
                      <a:prstDash val="solid"/>
                      <a:round/>
                      <a:headEnd type="none" w="med" len="med"/>
                      <a:tailEnd type="none" w="med" len="med"/>
                    </a:lnT>
                  </a:tcPr>
                </a:tc>
                <a:tc>
                  <a:txBody>
                    <a:bodyPr/>
                    <a:lstStyle/>
                    <a:p>
                      <a:pPr algn="ctr"/>
                      <a:r>
                        <a:rPr lang="en-US" sz="1400" dirty="0" smtClean="0"/>
                        <a:t>$3,662,288</a:t>
                      </a:r>
                      <a:endParaRPr lang="en-US" sz="1400" dirty="0"/>
                    </a:p>
                  </a:txBody>
                  <a:tcPr anchor="ctr">
                    <a:lnT w="38100" cap="flat" cmpd="sng" algn="ctr">
                      <a:solidFill>
                        <a:schemeClr val="tx1"/>
                      </a:solidFill>
                      <a:prstDash val="solid"/>
                      <a:round/>
                      <a:headEnd type="none" w="med" len="med"/>
                      <a:tailEnd type="none" w="med" len="med"/>
                    </a:lnT>
                  </a:tcPr>
                </a:tc>
                <a:tc>
                  <a:txBody>
                    <a:bodyPr/>
                    <a:lstStyle/>
                    <a:p>
                      <a:pPr algn="ctr"/>
                      <a:endParaRPr lang="en-US" sz="1400" dirty="0"/>
                    </a:p>
                  </a:txBody>
                  <a:tcPr anchor="ctr">
                    <a:lnT w="38100" cap="flat" cmpd="sng" algn="ctr">
                      <a:solidFill>
                        <a:schemeClr val="tx1"/>
                      </a:solidFill>
                      <a:prstDash val="solid"/>
                      <a:round/>
                      <a:headEnd type="none" w="med" len="med"/>
                      <a:tailEnd type="none" w="med" len="med"/>
                    </a:lnT>
                  </a:tcPr>
                </a:tc>
                <a:tc>
                  <a:txBody>
                    <a:bodyPr/>
                    <a:lstStyle/>
                    <a:p>
                      <a:pPr algn="ctr"/>
                      <a:endParaRPr lang="en-US" sz="1400" dirty="0"/>
                    </a:p>
                  </a:txBody>
                  <a:tcPr anchor="ctr">
                    <a:lnT w="38100" cap="flat" cmpd="sng" algn="ctr">
                      <a:solidFill>
                        <a:schemeClr val="tx1"/>
                      </a:solidFill>
                      <a:prstDash val="solid"/>
                      <a:round/>
                      <a:headEnd type="none" w="med" len="med"/>
                      <a:tailEnd type="none" w="med" len="med"/>
                    </a:lnT>
                  </a:tcPr>
                </a:tc>
              </a:tr>
            </a:tbl>
          </a:graphicData>
        </a:graphic>
      </p:graphicFrame>
      <p:sp>
        <p:nvSpPr>
          <p:cNvPr id="5" name="Rectangle 4"/>
          <p:cNvSpPr/>
          <p:nvPr/>
        </p:nvSpPr>
        <p:spPr>
          <a:xfrm>
            <a:off x="914400" y="914400"/>
            <a:ext cx="7734300" cy="2862322"/>
          </a:xfrm>
          <a:prstGeom prst="rect">
            <a:avLst/>
          </a:prstGeom>
        </p:spPr>
        <p:txBody>
          <a:bodyPr wrap="square">
            <a:spAutoFit/>
          </a:bodyPr>
          <a:lstStyle/>
          <a:p>
            <a:pPr indent="-457200" algn="just">
              <a:spcBef>
                <a:spcPts val="600"/>
              </a:spcBef>
            </a:pPr>
            <a:r>
              <a:rPr lang="en-US" sz="2000" b="1" dirty="0">
                <a:latin typeface="Times New Roman" pitchFamily="18" charset="0"/>
                <a:cs typeface="Times New Roman" pitchFamily="18" charset="0"/>
              </a:rPr>
              <a:t>Determine Sliding Scale Attorney Fee (Judiciary Law 474-a)</a:t>
            </a:r>
          </a:p>
          <a:p>
            <a:pPr indent="0">
              <a:spcBef>
                <a:spcPts val="0"/>
              </a:spcBef>
              <a:buNone/>
            </a:pPr>
            <a:r>
              <a:rPr lang="en-US" sz="2000" dirty="0">
                <a:latin typeface="Times New Roman" pitchFamily="18" charset="0"/>
                <a:cs typeface="Times New Roman" pitchFamily="18" charset="0"/>
              </a:rPr>
              <a:t>Total Verdict After Expenses	</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$4,235,876</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30% of $250,000		</a:t>
            </a:r>
            <a:r>
              <a:rPr lang="en-US" sz="2000" dirty="0" smtClean="0">
                <a:latin typeface="Times New Roman" pitchFamily="18" charset="0"/>
                <a:cs typeface="Times New Roman" pitchFamily="18" charset="0"/>
              </a:rPr>
              <a:t>	=  </a:t>
            </a:r>
            <a:r>
              <a:rPr lang="en-US" sz="2000" dirty="0">
                <a:latin typeface="Times New Roman" pitchFamily="18" charset="0"/>
                <a:cs typeface="Times New Roman" pitchFamily="18" charset="0"/>
              </a:rPr>
              <a:t>$75,000</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25% of $250,000		</a:t>
            </a:r>
            <a:r>
              <a:rPr lang="en-US" sz="2000" dirty="0" smtClean="0">
                <a:latin typeface="Times New Roman" pitchFamily="18" charset="0"/>
                <a:cs typeface="Times New Roman" pitchFamily="18" charset="0"/>
              </a:rPr>
              <a:t>	=  </a:t>
            </a:r>
            <a:r>
              <a:rPr lang="en-US" sz="2000" dirty="0">
                <a:latin typeface="Times New Roman" pitchFamily="18" charset="0"/>
                <a:cs typeface="Times New Roman" pitchFamily="18" charset="0"/>
              </a:rPr>
              <a:t>$62,500</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20% of $500,000		</a:t>
            </a:r>
            <a:r>
              <a:rPr lang="en-US" sz="2000" dirty="0" smtClean="0">
                <a:latin typeface="Times New Roman" pitchFamily="18" charset="0"/>
                <a:cs typeface="Times New Roman" pitchFamily="18" charset="0"/>
              </a:rPr>
              <a:t>	=  </a:t>
            </a:r>
            <a:r>
              <a:rPr lang="en-US" sz="2000" dirty="0">
                <a:latin typeface="Times New Roman" pitchFamily="18" charset="0"/>
                <a:cs typeface="Times New Roman" pitchFamily="18" charset="0"/>
              </a:rPr>
              <a:t>$100,000</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15% of $250,000		</a:t>
            </a:r>
            <a:r>
              <a:rPr lang="en-US" sz="2000" dirty="0" smtClean="0">
                <a:latin typeface="Times New Roman" pitchFamily="18" charset="0"/>
                <a:cs typeface="Times New Roman" pitchFamily="18" charset="0"/>
              </a:rPr>
              <a:t>	=  </a:t>
            </a:r>
            <a:r>
              <a:rPr lang="en-US" sz="2000" dirty="0">
                <a:latin typeface="Times New Roman" pitchFamily="18" charset="0"/>
                <a:cs typeface="Times New Roman" pitchFamily="18" charset="0"/>
              </a:rPr>
              <a:t>$37,500</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10% of $2,985,876		</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$298,588</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Total Fee			</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$573,588</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Effective Fee %			=  13.5412%</a:t>
            </a:r>
          </a:p>
        </p:txBody>
      </p:sp>
    </p:spTree>
    <p:extLst>
      <p:ext uri="{BB962C8B-B14F-4D97-AF65-F5344CB8AC3E}">
        <p14:creationId xmlns:p14="http://schemas.microsoft.com/office/powerpoint/2010/main" val="27998282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800" b="1" u="sng" dirty="0" smtClean="0">
                <a:latin typeface="Times New Roman" pitchFamily="18" charset="0"/>
                <a:cs typeface="Times New Roman" pitchFamily="18" charset="0"/>
              </a:rPr>
              <a:t>ARTICLE 50-A CALCULATIONS (Cont.)</a:t>
            </a:r>
            <a:endParaRPr lang="en-US" sz="2800" b="1" u="sng" dirty="0">
              <a:latin typeface="Times New Roman" pitchFamily="18" charset="0"/>
              <a:cs typeface="Times New Roman" pitchFamily="18" charset="0"/>
            </a:endParaRPr>
          </a:p>
        </p:txBody>
      </p:sp>
      <p:sp>
        <p:nvSpPr>
          <p:cNvPr id="3" name="Content Placeholder 2"/>
          <p:cNvSpPr>
            <a:spLocks noGrp="1"/>
          </p:cNvSpPr>
          <p:nvPr>
            <p:ph idx="1"/>
          </p:nvPr>
        </p:nvSpPr>
        <p:spPr>
          <a:xfrm>
            <a:off x="457200" y="914400"/>
            <a:ext cx="8229600" cy="5562600"/>
          </a:xfrm>
        </p:spPr>
        <p:txBody>
          <a:bodyPr>
            <a:normAutofit lnSpcReduction="10000"/>
          </a:bodyPr>
          <a:lstStyle/>
          <a:p>
            <a:pPr algn="just">
              <a:lnSpc>
                <a:spcPct val="114000"/>
              </a:lnSpc>
            </a:pPr>
            <a:r>
              <a:rPr lang="en-US" sz="2400" b="1" u="sng" dirty="0" smtClean="0">
                <a:solidFill>
                  <a:prstClr val="black"/>
                </a:solidFill>
                <a:latin typeface="Times New Roman"/>
                <a:cs typeface="Times New Roman" pitchFamily="18" charset="0"/>
              </a:rPr>
              <a:t>Step Five</a:t>
            </a:r>
            <a:r>
              <a:rPr lang="en-US" sz="2400" b="1" dirty="0" smtClean="0">
                <a:solidFill>
                  <a:prstClr val="black"/>
                </a:solidFill>
                <a:latin typeface="Times New Roman"/>
                <a:cs typeface="Times New Roman" pitchFamily="18" charset="0"/>
              </a:rPr>
              <a:t>:  </a:t>
            </a:r>
            <a:r>
              <a:rPr lang="en-US" sz="2400" dirty="0" smtClean="0">
                <a:solidFill>
                  <a:prstClr val="black"/>
                </a:solidFill>
                <a:latin typeface="Times New Roman"/>
                <a:cs typeface="Times New Roman" pitchFamily="18" charset="0"/>
              </a:rPr>
              <a:t>Determine Defendant’s Obligation</a:t>
            </a:r>
          </a:p>
          <a:p>
            <a:pPr lvl="1">
              <a:lnSpc>
                <a:spcPct val="114000"/>
              </a:lnSpc>
            </a:pPr>
            <a:r>
              <a:rPr lang="en-US" sz="2000" dirty="0" smtClean="0">
                <a:solidFill>
                  <a:prstClr val="black"/>
                </a:solidFill>
                <a:latin typeface="Times New Roman"/>
                <a:cs typeface="Times New Roman" pitchFamily="18" charset="0"/>
              </a:rPr>
              <a:t>Defendant owes cash payments as follows:</a:t>
            </a:r>
            <a:br>
              <a:rPr lang="en-US" sz="2000" dirty="0" smtClean="0">
                <a:solidFill>
                  <a:prstClr val="black"/>
                </a:solidFill>
                <a:latin typeface="Times New Roman"/>
                <a:cs typeface="Times New Roman" pitchFamily="18" charset="0"/>
              </a:rPr>
            </a:br>
            <a:r>
              <a:rPr lang="en-US" sz="1800" dirty="0" smtClean="0">
                <a:solidFill>
                  <a:prstClr val="black"/>
                </a:solidFill>
                <a:latin typeface="Times New Roman"/>
                <a:cs typeface="Times New Roman" pitchFamily="18" charset="0"/>
              </a:rPr>
              <a:t>Lump Sums	=  $1,945,580</a:t>
            </a:r>
            <a:br>
              <a:rPr lang="en-US" sz="1800" dirty="0" smtClean="0">
                <a:solidFill>
                  <a:prstClr val="black"/>
                </a:solidFill>
                <a:latin typeface="Times New Roman"/>
                <a:cs typeface="Times New Roman" pitchFamily="18" charset="0"/>
              </a:rPr>
            </a:br>
            <a:r>
              <a:rPr lang="en-US" sz="1800" dirty="0" smtClean="0">
                <a:solidFill>
                  <a:prstClr val="black"/>
                </a:solidFill>
                <a:latin typeface="Times New Roman"/>
                <a:cs typeface="Times New Roman" pitchFamily="18" charset="0"/>
              </a:rPr>
              <a:t>Attorney Fee	=  $573,588</a:t>
            </a:r>
            <a:br>
              <a:rPr lang="en-US" sz="1800" dirty="0" smtClean="0">
                <a:solidFill>
                  <a:prstClr val="black"/>
                </a:solidFill>
                <a:latin typeface="Times New Roman"/>
                <a:cs typeface="Times New Roman" pitchFamily="18" charset="0"/>
              </a:rPr>
            </a:br>
            <a:r>
              <a:rPr lang="en-US" sz="1800" dirty="0" smtClean="0">
                <a:solidFill>
                  <a:prstClr val="black"/>
                </a:solidFill>
                <a:latin typeface="Times New Roman"/>
                <a:cs typeface="Times New Roman" pitchFamily="18" charset="0"/>
              </a:rPr>
              <a:t>Expenses		=  </a:t>
            </a:r>
            <a:r>
              <a:rPr lang="en-US" sz="1800" u="sng" dirty="0" smtClean="0">
                <a:solidFill>
                  <a:prstClr val="black"/>
                </a:solidFill>
                <a:latin typeface="Times New Roman"/>
                <a:cs typeface="Times New Roman" pitchFamily="18" charset="0"/>
              </a:rPr>
              <a:t>$100,000</a:t>
            </a:r>
            <a:br>
              <a:rPr lang="en-US" sz="1800" u="sng" dirty="0" smtClean="0">
                <a:solidFill>
                  <a:prstClr val="black"/>
                </a:solidFill>
                <a:latin typeface="Times New Roman"/>
                <a:cs typeface="Times New Roman" pitchFamily="18" charset="0"/>
              </a:rPr>
            </a:br>
            <a:r>
              <a:rPr lang="en-US" sz="1800" dirty="0" smtClean="0">
                <a:solidFill>
                  <a:prstClr val="black"/>
                </a:solidFill>
                <a:latin typeface="Times New Roman"/>
                <a:cs typeface="Times New Roman" pitchFamily="18" charset="0"/>
              </a:rPr>
              <a:t>Total Cash Due	=  $2,619,168</a:t>
            </a:r>
          </a:p>
          <a:p>
            <a:pPr lvl="1">
              <a:lnSpc>
                <a:spcPct val="114000"/>
              </a:lnSpc>
              <a:spcBef>
                <a:spcPts val="1200"/>
              </a:spcBef>
            </a:pPr>
            <a:r>
              <a:rPr lang="en-US" sz="2000" dirty="0" smtClean="0">
                <a:solidFill>
                  <a:prstClr val="black"/>
                </a:solidFill>
                <a:latin typeface="Times New Roman"/>
                <a:cs typeface="Times New Roman" pitchFamily="18" charset="0"/>
              </a:rPr>
              <a:t>Defendant must purchase annuities providing the following:</a:t>
            </a:r>
          </a:p>
          <a:p>
            <a:pPr lvl="2">
              <a:lnSpc>
                <a:spcPct val="114000"/>
              </a:lnSpc>
              <a:spcBef>
                <a:spcPts val="1200"/>
              </a:spcBef>
            </a:pPr>
            <a:r>
              <a:rPr lang="en-US" sz="1800" dirty="0" smtClean="0">
                <a:solidFill>
                  <a:prstClr val="black"/>
                </a:solidFill>
                <a:latin typeface="Times New Roman"/>
                <a:cs typeface="Times New Roman" pitchFamily="18" charset="0"/>
              </a:rPr>
              <a:t>Pain and Suffering:  $4,399 per month for the shorter of life or 8 years, increasing by 4% compounding annually</a:t>
            </a:r>
          </a:p>
          <a:p>
            <a:pPr lvl="2">
              <a:lnSpc>
                <a:spcPct val="114000"/>
              </a:lnSpc>
              <a:spcBef>
                <a:spcPts val="1200"/>
              </a:spcBef>
            </a:pPr>
            <a:r>
              <a:rPr lang="en-US" sz="1800" dirty="0" smtClean="0">
                <a:solidFill>
                  <a:prstClr val="black"/>
                </a:solidFill>
                <a:latin typeface="Times New Roman"/>
                <a:cs typeface="Times New Roman" pitchFamily="18" charset="0"/>
              </a:rPr>
              <a:t>Medical Expenses:  $2,288 per month for life, increasing by 3% compounding annually</a:t>
            </a:r>
          </a:p>
          <a:p>
            <a:pPr lvl="2">
              <a:lnSpc>
                <a:spcPct val="114000"/>
              </a:lnSpc>
              <a:spcBef>
                <a:spcPts val="1200"/>
              </a:spcBef>
            </a:pPr>
            <a:r>
              <a:rPr lang="en-US" sz="1800" dirty="0" smtClean="0">
                <a:solidFill>
                  <a:prstClr val="black"/>
                </a:solidFill>
                <a:latin typeface="Times New Roman"/>
                <a:cs typeface="Times New Roman" pitchFamily="18" charset="0"/>
              </a:rPr>
              <a:t>Lost Earnings:  $3,431 per month for 12 years, increasing by 2% compounding annually</a:t>
            </a:r>
          </a:p>
          <a:p>
            <a:pPr>
              <a:lnSpc>
                <a:spcPct val="114000"/>
              </a:lnSpc>
              <a:spcBef>
                <a:spcPts val="1200"/>
              </a:spcBef>
            </a:pPr>
            <a:r>
              <a:rPr lang="en-US" sz="1800" dirty="0" smtClean="0">
                <a:solidFill>
                  <a:prstClr val="black"/>
                </a:solidFill>
                <a:latin typeface="Times New Roman"/>
                <a:cs typeface="Times New Roman" pitchFamily="18" charset="0"/>
              </a:rPr>
              <a:t>Note that the annuity for medical expenses pays for life.  Annuities for lost earnings are not life contingent under either Article 50-A or 50-B.</a:t>
            </a:r>
          </a:p>
          <a:p>
            <a:pPr algn="just">
              <a:lnSpc>
                <a:spcPct val="114000"/>
              </a:lnSpc>
            </a:pPr>
            <a:endParaRPr lang="en-US" sz="2200" b="1" u="sng" dirty="0" smtClean="0">
              <a:solidFill>
                <a:prstClr val="black"/>
              </a:solidFill>
              <a:latin typeface="Times New Roman"/>
              <a:cs typeface="Times New Roman" pitchFamily="18" charset="0"/>
            </a:endParaRPr>
          </a:p>
          <a:p>
            <a:pPr lvl="1" algn="just">
              <a:lnSpc>
                <a:spcPct val="114000"/>
              </a:lnSpc>
            </a:pPr>
            <a:endParaRPr lang="en-US" sz="2000" dirty="0" smtClean="0">
              <a:solidFill>
                <a:prstClr val="black"/>
              </a:solidFill>
              <a:latin typeface="Times New Roman"/>
              <a:cs typeface="Times New Roman" pitchFamily="18" charset="0"/>
            </a:endParaRPr>
          </a:p>
          <a:p>
            <a:pPr lvl="1" algn="just">
              <a:lnSpc>
                <a:spcPct val="114000"/>
              </a:lnSpc>
            </a:pPr>
            <a:endParaRPr lang="en-US" sz="2000" dirty="0" smtClean="0">
              <a:solidFill>
                <a:prstClr val="black"/>
              </a:solidFill>
              <a:latin typeface="Times New Roman"/>
              <a:cs typeface="Times New Roman" pitchFamily="18" charset="0"/>
            </a:endParaRPr>
          </a:p>
          <a:p>
            <a:pPr marL="694944" algn="just">
              <a:lnSpc>
                <a:spcPct val="114000"/>
              </a:lnSpc>
            </a:pPr>
            <a:endParaRPr lang="en-US" sz="2000" dirty="0">
              <a:solidFill>
                <a:prstClr val="black"/>
              </a:solidFill>
              <a:latin typeface="Times New Roman"/>
              <a:cs typeface="Times New Roman" pitchFamily="18" charset="0"/>
            </a:endParaRPr>
          </a:p>
          <a:p>
            <a:pPr algn="just">
              <a:lnSpc>
                <a:spcPct val="114000"/>
              </a:lnSpc>
            </a:pPr>
            <a:endParaRPr lang="en-US" sz="1800" i="1" dirty="0" smtClean="0">
              <a:solidFill>
                <a:prstClr val="black"/>
              </a:solidFill>
              <a:latin typeface="Times New Roman"/>
              <a:cs typeface="Times New Roman" pitchFamily="18" charset="0"/>
            </a:endParaRPr>
          </a:p>
          <a:p>
            <a:pPr marL="0" indent="0" algn="just">
              <a:lnSpc>
                <a:spcPct val="114000"/>
              </a:lnSpc>
              <a:buNone/>
            </a:pPr>
            <a:endParaRPr lang="en-US" sz="2400" b="1" u="sng" dirty="0">
              <a:solidFill>
                <a:prstClr val="black"/>
              </a:solidFill>
              <a:latin typeface="Times New Roman" pitchFamily="18" charset="0"/>
              <a:cs typeface="Times New Roman" pitchFamily="18" charset="0"/>
            </a:endParaRPr>
          </a:p>
          <a:p>
            <a:pPr marL="800100" indent="-457200" algn="just">
              <a:lnSpc>
                <a:spcPct val="114000"/>
              </a:lnSpc>
              <a:spcBef>
                <a:spcPts val="600"/>
              </a:spcBef>
              <a:spcAft>
                <a:spcPts val="600"/>
              </a:spcAft>
              <a:buNone/>
            </a:pPr>
            <a:endParaRPr lang="en-US" sz="2400" b="1" dirty="0" smtClean="0">
              <a:latin typeface="Times New Roman" pitchFamily="18" charset="0"/>
              <a:cs typeface="Times New Roman" pitchFamily="18" charset="0"/>
            </a:endParaRPr>
          </a:p>
          <a:p>
            <a:pPr marL="800100" indent="-457200" algn="just">
              <a:lnSpc>
                <a:spcPct val="114000"/>
              </a:lnSpc>
              <a:spcAft>
                <a:spcPts val="1200"/>
              </a:spcAft>
              <a:buNone/>
            </a:pPr>
            <a:endParaRPr lang="en-US" sz="2000" b="1" dirty="0" smtClean="0">
              <a:latin typeface="Times New Roman" pitchFamily="18" charset="0"/>
              <a:cs typeface="Times New Roman" pitchFamily="18" charset="0"/>
            </a:endParaRPr>
          </a:p>
          <a:p>
            <a:pPr marL="800100" indent="-457200" algn="just">
              <a:spcAft>
                <a:spcPts val="1200"/>
              </a:spcAft>
            </a:pPr>
            <a:endParaRPr 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9360058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800" b="1" u="sng" dirty="0" smtClean="0">
                <a:latin typeface="Times New Roman" pitchFamily="18" charset="0"/>
                <a:cs typeface="Times New Roman" pitchFamily="18" charset="0"/>
              </a:rPr>
              <a:t>SETTLEMENT</a:t>
            </a:r>
            <a:endParaRPr lang="en-US" sz="2800" b="1" u="sng" dirty="0">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8229600" cy="5334000"/>
          </a:xfrm>
        </p:spPr>
        <p:txBody>
          <a:bodyPr>
            <a:normAutofit/>
          </a:bodyPr>
          <a:lstStyle/>
          <a:p>
            <a:pPr algn="just">
              <a:lnSpc>
                <a:spcPct val="114000"/>
              </a:lnSpc>
            </a:pPr>
            <a:r>
              <a:rPr lang="en-US" sz="2000" dirty="0" smtClean="0">
                <a:solidFill>
                  <a:prstClr val="black"/>
                </a:solidFill>
                <a:latin typeface="Times New Roman"/>
                <a:cs typeface="Times New Roman" pitchFamily="18" charset="0"/>
              </a:rPr>
              <a:t>Nothing in Articles 50-A or 50-B affects the rights of the parties to settle a claim in any manner they see fit, even </a:t>
            </a:r>
            <a:r>
              <a:rPr lang="en-US" sz="2000" i="1" dirty="0" smtClean="0">
                <a:solidFill>
                  <a:prstClr val="black"/>
                </a:solidFill>
                <a:latin typeface="Times New Roman"/>
                <a:cs typeface="Times New Roman" pitchFamily="18" charset="0"/>
              </a:rPr>
              <a:t>after </a:t>
            </a:r>
            <a:r>
              <a:rPr lang="en-US" sz="2000" dirty="0" smtClean="0">
                <a:solidFill>
                  <a:prstClr val="black"/>
                </a:solidFill>
                <a:latin typeface="Times New Roman"/>
                <a:cs typeface="Times New Roman" pitchFamily="18" charset="0"/>
              </a:rPr>
              <a:t>a structured judgment is entered.  CPLR 5037.</a:t>
            </a:r>
          </a:p>
          <a:p>
            <a:pPr algn="just">
              <a:lnSpc>
                <a:spcPct val="114000"/>
              </a:lnSpc>
            </a:pPr>
            <a:r>
              <a:rPr lang="en-US" sz="2000" dirty="0" smtClean="0">
                <a:solidFill>
                  <a:prstClr val="black"/>
                </a:solidFill>
                <a:latin typeface="Times New Roman"/>
                <a:cs typeface="Times New Roman" pitchFamily="18" charset="0"/>
              </a:rPr>
              <a:t>In fact, as a matter of practice, very few verdicts are actually paid in accordance with the structured judgment statutes.</a:t>
            </a:r>
          </a:p>
          <a:p>
            <a:pPr lvl="1" algn="just">
              <a:lnSpc>
                <a:spcPct val="114000"/>
              </a:lnSpc>
            </a:pPr>
            <a:r>
              <a:rPr lang="en-US" sz="1600" dirty="0" smtClean="0">
                <a:solidFill>
                  <a:prstClr val="black"/>
                </a:solidFill>
                <a:latin typeface="Times New Roman"/>
                <a:cs typeface="Times New Roman" pitchFamily="18" charset="0"/>
              </a:rPr>
              <a:t>“[T]he </a:t>
            </a:r>
            <a:r>
              <a:rPr lang="en-US" sz="1600" dirty="0">
                <a:solidFill>
                  <a:prstClr val="black"/>
                </a:solidFill>
                <a:latin typeface="Times New Roman"/>
                <a:cs typeface="Times New Roman" pitchFamily="18" charset="0"/>
              </a:rPr>
              <a:t>paucity of reported cases under Articles 50-A and 50-B indicates that </a:t>
            </a:r>
            <a:r>
              <a:rPr lang="en-US" sz="1600" dirty="0" smtClean="0">
                <a:solidFill>
                  <a:prstClr val="black"/>
                </a:solidFill>
                <a:latin typeface="Times New Roman"/>
                <a:cs typeface="Times New Roman" pitchFamily="18" charset="0"/>
              </a:rPr>
              <a:t>settlements </a:t>
            </a:r>
            <a:r>
              <a:rPr lang="en-US" sz="1600" dirty="0">
                <a:solidFill>
                  <a:prstClr val="black"/>
                </a:solidFill>
                <a:latin typeface="Times New Roman"/>
                <a:cs typeface="Times New Roman" pitchFamily="18" charset="0"/>
              </a:rPr>
              <a:t>are commonplace, notwithstanding the numerous opportunities these articles present for disagreement</a:t>
            </a:r>
            <a:r>
              <a:rPr lang="en-US" sz="1600" dirty="0" smtClean="0">
                <a:solidFill>
                  <a:prstClr val="black"/>
                </a:solidFill>
                <a:latin typeface="Times New Roman"/>
                <a:cs typeface="Times New Roman" pitchFamily="18" charset="0"/>
              </a:rPr>
              <a:t>.”  Thomas F. Gleason, Practice Commentaries to CPLR Article 50-A &amp; Article 50-B (McKinney 2007).</a:t>
            </a:r>
          </a:p>
          <a:p>
            <a:pPr lvl="1" algn="just">
              <a:lnSpc>
                <a:spcPct val="114000"/>
              </a:lnSpc>
            </a:pPr>
            <a:r>
              <a:rPr lang="en-US" sz="1600" dirty="0" smtClean="0">
                <a:solidFill>
                  <a:prstClr val="black"/>
                </a:solidFill>
                <a:latin typeface="Times New Roman"/>
                <a:cs typeface="Times New Roman" pitchFamily="18" charset="0"/>
              </a:rPr>
              <a:t>Further, “no Judge will dissuade the parties from stipulating to a judgment, even if it varies from the statutory provisions.”  </a:t>
            </a:r>
            <a:r>
              <a:rPr lang="en-US" sz="1600" i="1" dirty="0" smtClean="0">
                <a:solidFill>
                  <a:prstClr val="black"/>
                </a:solidFill>
                <a:latin typeface="Times New Roman"/>
                <a:cs typeface="Times New Roman" pitchFamily="18" charset="0"/>
              </a:rPr>
              <a:t>Ibid.</a:t>
            </a:r>
            <a:endParaRPr lang="en-US" sz="1600" dirty="0" smtClean="0">
              <a:solidFill>
                <a:prstClr val="black"/>
              </a:solidFill>
              <a:latin typeface="Times New Roman"/>
              <a:cs typeface="Times New Roman" pitchFamily="18" charset="0"/>
            </a:endParaRPr>
          </a:p>
          <a:p>
            <a:pPr algn="just">
              <a:lnSpc>
                <a:spcPct val="114000"/>
              </a:lnSpc>
            </a:pPr>
            <a:r>
              <a:rPr lang="en-US" sz="2000" dirty="0">
                <a:solidFill>
                  <a:prstClr val="black"/>
                </a:solidFill>
                <a:latin typeface="Times New Roman"/>
                <a:cs typeface="Times New Roman" pitchFamily="18" charset="0"/>
              </a:rPr>
              <a:t>F</a:t>
            </a:r>
            <a:r>
              <a:rPr lang="en-US" sz="2000" dirty="0" smtClean="0">
                <a:solidFill>
                  <a:prstClr val="black"/>
                </a:solidFill>
                <a:latin typeface="Times New Roman"/>
                <a:cs typeface="Times New Roman" pitchFamily="18" charset="0"/>
              </a:rPr>
              <a:t>amiliarity with Articles 50-A and 50-B is important to any settlement discussions where future damages are involved, because a verdict provides the worst case scenario, and it is vital to know, at least generally, what losing would entail.</a:t>
            </a:r>
          </a:p>
          <a:p>
            <a:pPr lvl="1" algn="just">
              <a:lnSpc>
                <a:spcPct val="114000"/>
              </a:lnSpc>
            </a:pPr>
            <a:endParaRPr lang="en-US" sz="2000" dirty="0" smtClean="0">
              <a:solidFill>
                <a:prstClr val="black"/>
              </a:solidFill>
              <a:latin typeface="Times New Roman"/>
              <a:cs typeface="Times New Roman" pitchFamily="18" charset="0"/>
            </a:endParaRPr>
          </a:p>
          <a:p>
            <a:pPr lvl="1" algn="just">
              <a:lnSpc>
                <a:spcPct val="114000"/>
              </a:lnSpc>
            </a:pPr>
            <a:endParaRPr lang="en-US" sz="2000" dirty="0" smtClean="0">
              <a:solidFill>
                <a:prstClr val="black"/>
              </a:solidFill>
              <a:latin typeface="Times New Roman"/>
              <a:cs typeface="Times New Roman" pitchFamily="18" charset="0"/>
            </a:endParaRPr>
          </a:p>
          <a:p>
            <a:pPr marL="694944" algn="just">
              <a:lnSpc>
                <a:spcPct val="114000"/>
              </a:lnSpc>
            </a:pPr>
            <a:endParaRPr lang="en-US" sz="2000" dirty="0">
              <a:solidFill>
                <a:prstClr val="black"/>
              </a:solidFill>
              <a:latin typeface="Times New Roman"/>
              <a:cs typeface="Times New Roman" pitchFamily="18" charset="0"/>
            </a:endParaRPr>
          </a:p>
          <a:p>
            <a:pPr algn="just">
              <a:lnSpc>
                <a:spcPct val="114000"/>
              </a:lnSpc>
            </a:pPr>
            <a:endParaRPr lang="en-US" sz="1800" i="1" dirty="0" smtClean="0">
              <a:solidFill>
                <a:prstClr val="black"/>
              </a:solidFill>
              <a:latin typeface="Times New Roman"/>
              <a:cs typeface="Times New Roman" pitchFamily="18" charset="0"/>
            </a:endParaRPr>
          </a:p>
          <a:p>
            <a:pPr algn="just">
              <a:lnSpc>
                <a:spcPct val="114000"/>
              </a:lnSpc>
            </a:pPr>
            <a:endParaRPr lang="en-US" sz="2400" dirty="0">
              <a:solidFill>
                <a:prstClr val="black"/>
              </a:solidFill>
              <a:latin typeface="Times New Roman" pitchFamily="18" charset="0"/>
              <a:cs typeface="Times New Roman" pitchFamily="18" charset="0"/>
            </a:endParaRPr>
          </a:p>
          <a:p>
            <a:pPr marL="800100" indent="-457200" algn="just">
              <a:lnSpc>
                <a:spcPct val="114000"/>
              </a:lnSpc>
              <a:spcBef>
                <a:spcPts val="600"/>
              </a:spcBef>
              <a:spcAft>
                <a:spcPts val="600"/>
              </a:spcAft>
              <a:buNone/>
            </a:pPr>
            <a:endParaRPr lang="en-US" sz="2400" b="1" dirty="0" smtClean="0">
              <a:latin typeface="Times New Roman" pitchFamily="18" charset="0"/>
              <a:cs typeface="Times New Roman" pitchFamily="18" charset="0"/>
            </a:endParaRPr>
          </a:p>
          <a:p>
            <a:pPr marL="800100" indent="-457200" algn="just">
              <a:lnSpc>
                <a:spcPct val="114000"/>
              </a:lnSpc>
              <a:spcAft>
                <a:spcPts val="1200"/>
              </a:spcAft>
              <a:buNone/>
            </a:pPr>
            <a:endParaRPr lang="en-US" sz="2000" b="1" dirty="0" smtClean="0">
              <a:latin typeface="Times New Roman" pitchFamily="18" charset="0"/>
              <a:cs typeface="Times New Roman" pitchFamily="18" charset="0"/>
            </a:endParaRPr>
          </a:p>
          <a:p>
            <a:pPr marL="800100" indent="-457200" algn="just">
              <a:spcAft>
                <a:spcPts val="1200"/>
              </a:spcAft>
            </a:pPr>
            <a:endParaRPr 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2454044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u="sng" dirty="0" smtClean="0">
                <a:latin typeface="Times New Roman" pitchFamily="18" charset="0"/>
                <a:cs typeface="Times New Roman" pitchFamily="18" charset="0"/>
              </a:rPr>
              <a:t>MAXIMIZING SETTLEMENT OFFERS</a:t>
            </a:r>
            <a:endParaRPr lang="en-US" sz="2400" b="1" u="sng" dirty="0">
              <a:latin typeface="Times New Roman" pitchFamily="18" charset="0"/>
              <a:cs typeface="Times New Roman" pitchFamily="18" charset="0"/>
            </a:endParaRPr>
          </a:p>
        </p:txBody>
      </p:sp>
      <p:sp>
        <p:nvSpPr>
          <p:cNvPr id="4" name="Content Placeholder 3"/>
          <p:cNvSpPr>
            <a:spLocks noGrp="1"/>
          </p:cNvSpPr>
          <p:nvPr>
            <p:ph idx="1"/>
          </p:nvPr>
        </p:nvSpPr>
        <p:spPr>
          <a:xfrm>
            <a:off x="457200" y="1447800"/>
            <a:ext cx="8229600" cy="5029200"/>
          </a:xfrm>
        </p:spPr>
        <p:txBody>
          <a:bodyPr>
            <a:normAutofit/>
          </a:bodyPr>
          <a:lstStyle/>
          <a:p>
            <a:pPr marL="0" indent="0" algn="just">
              <a:spcBef>
                <a:spcPts val="0"/>
              </a:spcBef>
              <a:spcAft>
                <a:spcPts val="600"/>
              </a:spcAft>
              <a:buNone/>
            </a:pPr>
            <a:r>
              <a:rPr lang="en-US" sz="1800" dirty="0" smtClean="0">
                <a:latin typeface="Times New Roman"/>
                <a:cs typeface="Times New Roman"/>
              </a:rPr>
              <a:t>When a structured settlement is first suggested after a case has already settled, the benefits accrue almost exclusively to the Plaintiff.  However, by requesting structured settlement proposals during the settlement process, the Defendant can reduce settlement costs by:</a:t>
            </a:r>
          </a:p>
          <a:p>
            <a:pPr marL="914400" indent="-457200" algn="just">
              <a:spcBef>
                <a:spcPts val="0"/>
              </a:spcBef>
              <a:spcAft>
                <a:spcPts val="600"/>
              </a:spcAft>
              <a:buFont typeface="+mj-lt"/>
              <a:buAutoNum type="arabicPeriod"/>
            </a:pPr>
            <a:r>
              <a:rPr lang="en-US" sz="1800" dirty="0" smtClean="0">
                <a:latin typeface="Times New Roman"/>
                <a:cs typeface="Times New Roman"/>
              </a:rPr>
              <a:t>Using medical underwriting and the time value of money to maximize settlement offers.</a:t>
            </a:r>
          </a:p>
          <a:p>
            <a:pPr marL="914400" indent="-457200" algn="just">
              <a:spcBef>
                <a:spcPts val="0"/>
              </a:spcBef>
              <a:spcAft>
                <a:spcPts val="600"/>
              </a:spcAft>
              <a:buFont typeface="+mj-lt"/>
              <a:buAutoNum type="arabicPeriod"/>
            </a:pPr>
            <a:r>
              <a:rPr lang="en-US" sz="1800" dirty="0" smtClean="0">
                <a:latin typeface="Times New Roman"/>
                <a:cs typeface="Times New Roman"/>
              </a:rPr>
              <a:t>Making settlement offers that more accurately reflect the true value of a large settlement to the Plaintiff.  (Assuming that the portion of a settlement not spent immediately will be invested, a structured settlement proposal illustrates how settlement monies will grow.)</a:t>
            </a:r>
          </a:p>
          <a:p>
            <a:pPr marL="914400" indent="-457200" algn="just">
              <a:spcBef>
                <a:spcPts val="0"/>
              </a:spcBef>
              <a:spcAft>
                <a:spcPts val="600"/>
              </a:spcAft>
              <a:buFont typeface="+mj-lt"/>
              <a:buAutoNum type="arabicPeriod"/>
            </a:pPr>
            <a:r>
              <a:rPr lang="en-US" sz="1800" dirty="0" smtClean="0">
                <a:latin typeface="Times New Roman"/>
                <a:cs typeface="Times New Roman"/>
              </a:rPr>
              <a:t>Making settlement offers that delay compensation to match the timing of damages, with the resulting savings accruing to the Defendant.</a:t>
            </a:r>
          </a:p>
          <a:p>
            <a:pPr marL="914400" indent="-457200" algn="just">
              <a:spcBef>
                <a:spcPts val="0"/>
              </a:spcBef>
              <a:spcAft>
                <a:spcPts val="600"/>
              </a:spcAft>
              <a:buFont typeface="+mj-lt"/>
              <a:buAutoNum type="arabicPeriod"/>
            </a:pPr>
            <a:r>
              <a:rPr lang="en-US" sz="1800" dirty="0" smtClean="0">
                <a:latin typeface="Times New Roman"/>
                <a:cs typeface="Times New Roman"/>
              </a:rPr>
              <a:t>Making settlement offers tailored to the needs of the individual Plaintiff.</a:t>
            </a:r>
          </a:p>
          <a:p>
            <a:pPr marL="914400" indent="-457200" algn="just">
              <a:spcBef>
                <a:spcPts val="0"/>
              </a:spcBef>
              <a:spcAft>
                <a:spcPts val="600"/>
              </a:spcAft>
              <a:buFont typeface="+mj-lt"/>
              <a:buAutoNum type="arabicPeriod"/>
            </a:pPr>
            <a:r>
              <a:rPr lang="en-US" sz="1800" dirty="0" smtClean="0">
                <a:latin typeface="Times New Roman"/>
                <a:cs typeface="Times New Roman"/>
              </a:rPr>
              <a:t>Making settlement offers with a Yield that is significantly higher than the cost to the Defendant.</a:t>
            </a:r>
          </a:p>
        </p:txBody>
      </p:sp>
    </p:spTree>
    <p:extLst>
      <p:ext uri="{BB962C8B-B14F-4D97-AF65-F5344CB8AC3E}">
        <p14:creationId xmlns:p14="http://schemas.microsoft.com/office/powerpoint/2010/main" val="16134021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ump Sums Diasappear.jpg"/>
          <p:cNvPicPr>
            <a:picLocks noChangeAspect="1"/>
          </p:cNvPicPr>
          <p:nvPr/>
        </p:nvPicPr>
        <p:blipFill>
          <a:blip r:embed="rId3" cstate="print"/>
          <a:stretch>
            <a:fillRect/>
          </a:stretch>
        </p:blipFill>
        <p:spPr>
          <a:xfrm>
            <a:off x="135302" y="0"/>
            <a:ext cx="8873396" cy="6858000"/>
          </a:xfrm>
          <a:prstGeom prst="rect">
            <a:avLst/>
          </a:prstGeom>
        </p:spPr>
      </p:pic>
    </p:spTree>
    <p:extLst>
      <p:ext uri="{BB962C8B-B14F-4D97-AF65-F5344CB8AC3E}">
        <p14:creationId xmlns:p14="http://schemas.microsoft.com/office/powerpoint/2010/main" val="20641352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u="sng" dirty="0" smtClean="0">
                <a:latin typeface="Times New Roman" pitchFamily="18" charset="0"/>
                <a:cs typeface="Times New Roman" pitchFamily="18" charset="0"/>
              </a:rPr>
              <a:t>CUSTOMIZING OFFERS – A FOCUS ON NEEDS</a:t>
            </a:r>
            <a:endParaRPr lang="en-US" sz="2800" b="1" u="sng" dirty="0">
              <a:latin typeface="Times New Roman" pitchFamily="18" charset="0"/>
              <a:cs typeface="Times New Roman" pitchFamily="18" charset="0"/>
            </a:endParaRPr>
          </a:p>
        </p:txBody>
      </p:sp>
      <p:sp>
        <p:nvSpPr>
          <p:cNvPr id="4" name="Content Placeholder 3"/>
          <p:cNvSpPr>
            <a:spLocks noGrp="1"/>
          </p:cNvSpPr>
          <p:nvPr>
            <p:ph idx="1"/>
          </p:nvPr>
        </p:nvSpPr>
        <p:spPr>
          <a:xfrm>
            <a:off x="457200" y="1371600"/>
            <a:ext cx="8229600" cy="4876800"/>
          </a:xfrm>
        </p:spPr>
        <p:txBody>
          <a:bodyPr>
            <a:normAutofit/>
          </a:bodyPr>
          <a:lstStyle/>
          <a:p>
            <a:pPr marL="457200" indent="-457200">
              <a:spcBef>
                <a:spcPts val="600"/>
              </a:spcBef>
              <a:spcAft>
                <a:spcPts val="600"/>
              </a:spcAft>
            </a:pPr>
            <a:r>
              <a:rPr lang="en-US" sz="1800" dirty="0" smtClean="0">
                <a:latin typeface="Times New Roman"/>
                <a:cs typeface="Times New Roman"/>
              </a:rPr>
              <a:t>Negotiations in which one party’s sole goal is to maximize the amount received and the other party’s sole goal is to minimize the amount paid, are difficult to win.  Positions based solely on dollar amounts tend to harden over time and become inflexible.</a:t>
            </a:r>
          </a:p>
          <a:p>
            <a:pPr marL="457200" indent="-457200">
              <a:spcBef>
                <a:spcPts val="600"/>
              </a:spcBef>
              <a:spcAft>
                <a:spcPts val="600"/>
              </a:spcAft>
            </a:pPr>
            <a:r>
              <a:rPr lang="en-US" sz="1800" dirty="0" smtClean="0">
                <a:latin typeface="Times New Roman"/>
                <a:cs typeface="Times New Roman"/>
              </a:rPr>
              <a:t>Using a structured settlement as a negotiating tool softens positions based solely on dollar figures by focusing the parties on providing for the needs of the Plaintiff.</a:t>
            </a:r>
          </a:p>
          <a:p>
            <a:pPr marL="457200" indent="-457200">
              <a:spcBef>
                <a:spcPts val="600"/>
              </a:spcBef>
              <a:spcAft>
                <a:spcPts val="600"/>
              </a:spcAft>
            </a:pPr>
            <a:r>
              <a:rPr lang="en-US" sz="1800" dirty="0" smtClean="0">
                <a:latin typeface="Times New Roman"/>
                <a:cs typeface="Times New Roman"/>
              </a:rPr>
              <a:t>Where the parties assign divergent values to a case, discussing the future needs of the Plaintiff, along with the </a:t>
            </a:r>
            <a:r>
              <a:rPr lang="en-US" sz="1800" u="sng" dirty="0" smtClean="0">
                <a:latin typeface="Times New Roman"/>
                <a:cs typeface="Times New Roman"/>
              </a:rPr>
              <a:t>actual</a:t>
            </a:r>
            <a:r>
              <a:rPr lang="en-US" sz="1800" dirty="0" smtClean="0">
                <a:latin typeface="Times New Roman"/>
                <a:cs typeface="Times New Roman"/>
              </a:rPr>
              <a:t> cost of providing for those needs, is often a useful way to encourage creative approaches to settlement.</a:t>
            </a:r>
          </a:p>
          <a:p>
            <a:pPr marL="457200" indent="-457200">
              <a:spcBef>
                <a:spcPts val="600"/>
              </a:spcBef>
              <a:spcAft>
                <a:spcPts val="600"/>
              </a:spcAft>
            </a:pPr>
            <a:r>
              <a:rPr lang="en-US" sz="1800" dirty="0" smtClean="0">
                <a:latin typeface="Times New Roman"/>
                <a:cs typeface="Times New Roman"/>
              </a:rPr>
              <a:t>Focusing on needs is often an effective way to encourage the Plaintiff and her attorney to think in terms of compensation for loss rather than trying to attain the largest number possible.</a:t>
            </a:r>
          </a:p>
          <a:p>
            <a:pPr marL="457200" indent="-457200">
              <a:spcBef>
                <a:spcPts val="600"/>
              </a:spcBef>
              <a:spcAft>
                <a:spcPts val="600"/>
              </a:spcAft>
            </a:pPr>
            <a:r>
              <a:rPr lang="en-US" sz="1800" dirty="0" smtClean="0">
                <a:latin typeface="Times New Roman"/>
                <a:cs typeface="Times New Roman"/>
              </a:rPr>
              <a:t>A periodic payment plan specifically tailored to the needs of an individual Plaintiff can be more attractive and less costly than an arbitrary lump sum offer.</a:t>
            </a:r>
          </a:p>
        </p:txBody>
      </p:sp>
    </p:spTree>
    <p:extLst>
      <p:ext uri="{BB962C8B-B14F-4D97-AF65-F5344CB8AC3E}">
        <p14:creationId xmlns:p14="http://schemas.microsoft.com/office/powerpoint/2010/main" val="26794580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6448" y="2002973"/>
            <a:ext cx="4991105" cy="2852055"/>
          </a:xfrm>
          <a:prstGeom prst="rect">
            <a:avLst/>
          </a:prstGeom>
        </p:spPr>
      </p:pic>
    </p:spTree>
    <p:extLst>
      <p:ext uri="{BB962C8B-B14F-4D97-AF65-F5344CB8AC3E}">
        <p14:creationId xmlns:p14="http://schemas.microsoft.com/office/powerpoint/2010/main" val="1479970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u="sng" dirty="0" smtClean="0">
                <a:latin typeface="Times New Roman" pitchFamily="18" charset="0"/>
                <a:cs typeface="Times New Roman" pitchFamily="18" charset="0"/>
              </a:rPr>
              <a:t>PUBLIC POLICY FAVORS STRUCTURED SETTLEMENTS AND JUDGMENTS</a:t>
            </a:r>
            <a:endParaRPr lang="en-US" sz="2800" b="1" u="sng" dirty="0">
              <a:latin typeface="Times New Roman" pitchFamily="18" charset="0"/>
              <a:cs typeface="Times New Roman" pitchFamily="18" charset="0"/>
            </a:endParaRPr>
          </a:p>
        </p:txBody>
      </p:sp>
      <p:sp>
        <p:nvSpPr>
          <p:cNvPr id="3" name="Content Placeholder 2"/>
          <p:cNvSpPr>
            <a:spLocks noGrp="1"/>
          </p:cNvSpPr>
          <p:nvPr>
            <p:ph idx="1"/>
          </p:nvPr>
        </p:nvSpPr>
        <p:spPr>
          <a:xfrm>
            <a:off x="457200" y="1447800"/>
            <a:ext cx="8229600" cy="5029200"/>
          </a:xfrm>
        </p:spPr>
        <p:txBody>
          <a:bodyPr>
            <a:normAutofit fontScale="92500" lnSpcReduction="10000"/>
          </a:bodyPr>
          <a:lstStyle/>
          <a:p>
            <a:pPr marL="800100" indent="-457200">
              <a:spcBef>
                <a:spcPts val="600"/>
              </a:spcBef>
              <a:spcAft>
                <a:spcPts val="600"/>
              </a:spcAft>
              <a:buNone/>
            </a:pPr>
            <a:r>
              <a:rPr lang="en-US" sz="2000" b="1" dirty="0" smtClean="0">
                <a:latin typeface="Times New Roman" pitchFamily="18" charset="0"/>
                <a:cs typeface="Times New Roman" pitchFamily="18" charset="0"/>
              </a:rPr>
              <a:t>The Laws</a:t>
            </a:r>
          </a:p>
          <a:p>
            <a:pPr marL="800100" indent="-457200">
              <a:spcBef>
                <a:spcPts val="600"/>
              </a:spcBef>
              <a:spcAft>
                <a:spcPts val="600"/>
              </a:spcAft>
            </a:pPr>
            <a:r>
              <a:rPr lang="en-US" sz="2000" dirty="0" smtClean="0">
                <a:latin typeface="Times New Roman" pitchFamily="18" charset="0"/>
                <a:cs typeface="Times New Roman" pitchFamily="18" charset="0"/>
              </a:rPr>
              <a:t>Structured settlement benefits are tax-free.</a:t>
            </a:r>
          </a:p>
          <a:p>
            <a:pPr marL="800100" indent="-457200">
              <a:spcBef>
                <a:spcPts val="600"/>
              </a:spcBef>
              <a:spcAft>
                <a:spcPts val="600"/>
              </a:spcAft>
            </a:pPr>
            <a:r>
              <a:rPr lang="en-US" sz="2000" dirty="0" smtClean="0">
                <a:latin typeface="Times New Roman" pitchFamily="18" charset="0"/>
                <a:cs typeface="Times New Roman" pitchFamily="18" charset="0"/>
              </a:rPr>
              <a:t>Almost every state guarantees structured settlement benefits up to a certain amount.  (In NY, the guarantee is $500,000 per contract.)</a:t>
            </a:r>
            <a:endParaRPr lang="en-US" sz="2000" dirty="0" smtClean="0">
              <a:latin typeface="Times New Roman"/>
              <a:cs typeface="Times New Roman"/>
            </a:endParaRPr>
          </a:p>
          <a:p>
            <a:pPr marL="800100" indent="-457200">
              <a:spcBef>
                <a:spcPts val="600"/>
              </a:spcBef>
              <a:spcAft>
                <a:spcPts val="600"/>
              </a:spcAft>
            </a:pPr>
            <a:r>
              <a:rPr lang="en-US" sz="2000" dirty="0" smtClean="0">
                <a:latin typeface="Times New Roman"/>
                <a:cs typeface="Times New Roman"/>
              </a:rPr>
              <a:t>NY CPLR Article 50A requires most future damages (over $500,000) to be paid through a structured settlement.</a:t>
            </a:r>
          </a:p>
          <a:p>
            <a:pPr marL="800100" indent="-457200">
              <a:spcBef>
                <a:spcPts val="600"/>
              </a:spcBef>
              <a:spcAft>
                <a:spcPts val="600"/>
              </a:spcAft>
            </a:pPr>
            <a:r>
              <a:rPr lang="en-US" sz="2000" dirty="0" smtClean="0">
                <a:latin typeface="Times New Roman"/>
                <a:cs typeface="Times New Roman"/>
              </a:rPr>
              <a:t>NY CPLR § 1206(c) deems a structured settlement one of very few investments appropriate for infants and incompetents.</a:t>
            </a:r>
          </a:p>
          <a:p>
            <a:pPr marL="800100" indent="-457200">
              <a:spcBef>
                <a:spcPts val="600"/>
              </a:spcBef>
              <a:spcAft>
                <a:spcPts val="600"/>
              </a:spcAft>
              <a:buNone/>
            </a:pPr>
            <a:r>
              <a:rPr lang="en-US" sz="2000" b="1" dirty="0" smtClean="0">
                <a:latin typeface="Times New Roman"/>
                <a:cs typeface="Times New Roman"/>
              </a:rPr>
              <a:t>The Reasons</a:t>
            </a:r>
          </a:p>
          <a:p>
            <a:pPr marL="800100" lvl="0" indent="-457200">
              <a:spcBef>
                <a:spcPts val="600"/>
              </a:spcBef>
              <a:spcAft>
                <a:spcPts val="600"/>
              </a:spcAft>
            </a:pPr>
            <a:r>
              <a:rPr lang="en-US" sz="2000" dirty="0" smtClean="0">
                <a:solidFill>
                  <a:prstClr val="black"/>
                </a:solidFill>
                <a:latin typeface="Times New Roman" pitchFamily="18" charset="0"/>
                <a:cs typeface="Times New Roman" pitchFamily="18" charset="0"/>
              </a:rPr>
              <a:t>Public policy is better served when a personal injury settlement provides the intended compensation (</a:t>
            </a:r>
            <a:r>
              <a:rPr lang="en-US" sz="2000" i="1" dirty="0" smtClean="0">
                <a:solidFill>
                  <a:prstClr val="black"/>
                </a:solidFill>
                <a:latin typeface="Times New Roman" pitchFamily="18" charset="0"/>
                <a:cs typeface="Times New Roman" pitchFamily="18" charset="0"/>
              </a:rPr>
              <a:t>e.g., </a:t>
            </a:r>
            <a:r>
              <a:rPr lang="en-US" sz="2000" dirty="0" smtClean="0">
                <a:solidFill>
                  <a:prstClr val="black"/>
                </a:solidFill>
                <a:latin typeface="Times New Roman" pitchFamily="18" charset="0"/>
                <a:cs typeface="Times New Roman" pitchFamily="18" charset="0"/>
              </a:rPr>
              <a:t>lost wages, future medical care, etc.) and is not squandered by the recipient.</a:t>
            </a:r>
          </a:p>
          <a:p>
            <a:pPr marL="800100" lvl="0" indent="-457200">
              <a:spcBef>
                <a:spcPts val="600"/>
              </a:spcBef>
              <a:spcAft>
                <a:spcPts val="600"/>
              </a:spcAft>
            </a:pPr>
            <a:r>
              <a:rPr lang="en-US" sz="2000" dirty="0" smtClean="0">
                <a:solidFill>
                  <a:prstClr val="black"/>
                </a:solidFill>
                <a:latin typeface="Times New Roman" pitchFamily="18" charset="0"/>
                <a:cs typeface="Times New Roman" pitchFamily="18" charset="0"/>
              </a:rPr>
              <a:t>Structured settlements reduce claim costs by maximizing the benefits that can be derived from a personal injury settlement.</a:t>
            </a:r>
          </a:p>
          <a:p>
            <a:pPr marL="800100" lvl="0" indent="-457200" algn="just">
              <a:spcBef>
                <a:spcPts val="600"/>
              </a:spcBef>
              <a:spcAft>
                <a:spcPts val="600"/>
              </a:spcAft>
            </a:pPr>
            <a:endParaRPr lang="en-US" sz="2000" dirty="0" smtClean="0">
              <a:solidFill>
                <a:prstClr val="black"/>
              </a:solidFill>
              <a:latin typeface="Times New Roman" pitchFamily="18" charset="0"/>
              <a:cs typeface="Times New Roman" pitchFamily="18" charset="0"/>
            </a:endParaRPr>
          </a:p>
          <a:p>
            <a:pPr marL="800100" indent="-457200" algn="just">
              <a:spcBef>
                <a:spcPts val="600"/>
              </a:spcBef>
              <a:spcAft>
                <a:spcPts val="600"/>
              </a:spcAft>
              <a:buNone/>
            </a:pPr>
            <a:endParaRPr lang="en-US" sz="2400" b="1" dirty="0" smtClean="0">
              <a:latin typeface="Times New Roman" pitchFamily="18" charset="0"/>
              <a:cs typeface="Times New Roman" pitchFamily="18" charset="0"/>
            </a:endParaRPr>
          </a:p>
          <a:p>
            <a:pPr marL="800100" indent="-457200" algn="just">
              <a:spcAft>
                <a:spcPts val="1200"/>
              </a:spcAft>
              <a:buNone/>
            </a:pPr>
            <a:endParaRPr lang="en-US" sz="2000" b="1" dirty="0" smtClean="0">
              <a:latin typeface="Times New Roman" pitchFamily="18" charset="0"/>
              <a:cs typeface="Times New Roman" pitchFamily="18" charset="0"/>
            </a:endParaRPr>
          </a:p>
          <a:p>
            <a:pPr marL="800100" indent="-457200" algn="just">
              <a:spcAft>
                <a:spcPts val="1200"/>
              </a:spcAft>
            </a:pPr>
            <a:endParaRPr 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9496422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u="sng" dirty="0" smtClean="0">
                <a:latin typeface="Times New Roman" pitchFamily="18" charset="0"/>
                <a:cs typeface="Times New Roman" pitchFamily="18" charset="0"/>
              </a:rPr>
              <a:t>PERIODIC PAYMENTS</a:t>
            </a:r>
            <a:endParaRPr lang="en-US" sz="2800" b="1" u="sng"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95400"/>
            <a:ext cx="8229600" cy="5181600"/>
          </a:xfrm>
        </p:spPr>
        <p:txBody>
          <a:bodyPr>
            <a:normAutofit/>
          </a:bodyPr>
          <a:lstStyle/>
          <a:p>
            <a:pPr marL="347472" indent="0">
              <a:spcBef>
                <a:spcPts val="600"/>
              </a:spcBef>
              <a:spcAft>
                <a:spcPts val="600"/>
              </a:spcAft>
              <a:buNone/>
            </a:pPr>
            <a:r>
              <a:rPr lang="en-US" sz="2000" b="1" dirty="0" smtClean="0">
                <a:latin typeface="Times New Roman" pitchFamily="18" charset="0"/>
                <a:cs typeface="Times New Roman" pitchFamily="18" charset="0"/>
              </a:rPr>
              <a:t>Periodic payments are future payments made to the claimant on predetermined dates in predetermined amounts.</a:t>
            </a:r>
          </a:p>
          <a:p>
            <a:pPr marL="800100" indent="-457200">
              <a:spcBef>
                <a:spcPts val="600"/>
              </a:spcBef>
              <a:spcAft>
                <a:spcPts val="600"/>
              </a:spcAft>
            </a:pPr>
            <a:r>
              <a:rPr lang="en-US" sz="1600" dirty="0" smtClean="0">
                <a:latin typeface="Times New Roman" pitchFamily="18" charset="0"/>
                <a:cs typeface="Times New Roman" pitchFamily="18" charset="0"/>
              </a:rPr>
              <a:t>They may be scheduled for specific dates or be paid at regular intervals (</a:t>
            </a:r>
            <a:r>
              <a:rPr lang="en-US" sz="1600" i="1" dirty="0" smtClean="0">
                <a:latin typeface="Times New Roman" pitchFamily="18" charset="0"/>
                <a:cs typeface="Times New Roman" pitchFamily="18" charset="0"/>
              </a:rPr>
              <a:t>e.g., </a:t>
            </a:r>
            <a:r>
              <a:rPr lang="en-US" sz="1600" dirty="0" smtClean="0">
                <a:latin typeface="Times New Roman" pitchFamily="18" charset="0"/>
                <a:cs typeface="Times New Roman" pitchFamily="18" charset="0"/>
              </a:rPr>
              <a:t>monthly, annually).</a:t>
            </a:r>
          </a:p>
          <a:p>
            <a:pPr marL="800100" indent="-457200">
              <a:spcBef>
                <a:spcPts val="600"/>
              </a:spcBef>
              <a:spcAft>
                <a:spcPts val="600"/>
              </a:spcAft>
            </a:pPr>
            <a:r>
              <a:rPr lang="en-US" sz="1600" dirty="0" smtClean="0">
                <a:latin typeface="Times New Roman" pitchFamily="18" charset="0"/>
                <a:cs typeface="Times New Roman" pitchFamily="18" charset="0"/>
              </a:rPr>
              <a:t>They may remain level over time or they may grow to account for inflation.</a:t>
            </a:r>
            <a:endParaRPr lang="en-US" sz="1600" dirty="0" smtClean="0">
              <a:latin typeface="Times New Roman"/>
              <a:cs typeface="Times New Roman"/>
            </a:endParaRPr>
          </a:p>
          <a:p>
            <a:pPr marL="800100" indent="-457200">
              <a:spcBef>
                <a:spcPts val="600"/>
              </a:spcBef>
              <a:spcAft>
                <a:spcPts val="600"/>
              </a:spcAft>
            </a:pPr>
            <a:r>
              <a:rPr lang="en-US" sz="1600" dirty="0" smtClean="0">
                <a:latin typeface="Times New Roman"/>
                <a:cs typeface="Times New Roman"/>
              </a:rPr>
              <a:t>They may begin immediately or be deferred to a later date.</a:t>
            </a:r>
          </a:p>
          <a:p>
            <a:pPr marL="800100" indent="-457200">
              <a:spcBef>
                <a:spcPts val="600"/>
              </a:spcBef>
              <a:spcAft>
                <a:spcPts val="600"/>
              </a:spcAft>
              <a:buNone/>
            </a:pPr>
            <a:endParaRPr lang="en-US" sz="1600" dirty="0" smtClean="0">
              <a:latin typeface="Times New Roman"/>
              <a:cs typeface="Times New Roman"/>
            </a:endParaRPr>
          </a:p>
          <a:p>
            <a:pPr marL="347472" indent="0">
              <a:spcBef>
                <a:spcPts val="600"/>
              </a:spcBef>
              <a:spcAft>
                <a:spcPts val="600"/>
              </a:spcAft>
              <a:buNone/>
            </a:pPr>
            <a:r>
              <a:rPr lang="en-US" sz="2000" b="1" dirty="0" smtClean="0">
                <a:latin typeface="Times New Roman"/>
                <a:cs typeface="Times New Roman"/>
              </a:rPr>
              <a:t>Typically, periodic payments are not made directly by the Defendant.</a:t>
            </a:r>
          </a:p>
          <a:p>
            <a:pPr marL="800100" lvl="0" indent="-457200">
              <a:spcBef>
                <a:spcPts val="600"/>
              </a:spcBef>
              <a:spcAft>
                <a:spcPts val="600"/>
              </a:spcAft>
            </a:pPr>
            <a:r>
              <a:rPr lang="en-US" sz="1600" dirty="0" smtClean="0">
                <a:solidFill>
                  <a:prstClr val="black"/>
                </a:solidFill>
                <a:latin typeface="Times New Roman" pitchFamily="18" charset="0"/>
                <a:cs typeface="Times New Roman" pitchFamily="18" charset="0"/>
              </a:rPr>
              <a:t>The claimant would have to rely upon the credit worthiness of the Defendant.</a:t>
            </a:r>
          </a:p>
          <a:p>
            <a:pPr marL="800100" lvl="0" indent="-457200">
              <a:spcBef>
                <a:spcPts val="600"/>
              </a:spcBef>
              <a:spcAft>
                <a:spcPts val="600"/>
              </a:spcAft>
            </a:pPr>
            <a:r>
              <a:rPr lang="en-US" sz="1600" dirty="0" smtClean="0">
                <a:solidFill>
                  <a:prstClr val="black"/>
                </a:solidFill>
                <a:latin typeface="Times New Roman" pitchFamily="18" charset="0"/>
                <a:cs typeface="Times New Roman" pitchFamily="18" charset="0"/>
              </a:rPr>
              <a:t>The Defendant would lose the tax and accounting advantages of a single, final settlement.</a:t>
            </a:r>
          </a:p>
          <a:p>
            <a:pPr marL="800100" lvl="0" indent="-457200" algn="just">
              <a:spcBef>
                <a:spcPts val="600"/>
              </a:spcBef>
              <a:spcAft>
                <a:spcPts val="600"/>
              </a:spcAft>
            </a:pPr>
            <a:endParaRPr lang="en-US" sz="2000" dirty="0" smtClean="0">
              <a:solidFill>
                <a:prstClr val="black"/>
              </a:solidFill>
              <a:latin typeface="Times New Roman" pitchFamily="18" charset="0"/>
              <a:cs typeface="Times New Roman" pitchFamily="18" charset="0"/>
            </a:endParaRPr>
          </a:p>
          <a:p>
            <a:pPr marL="800100" indent="-457200" algn="just">
              <a:spcBef>
                <a:spcPts val="600"/>
              </a:spcBef>
              <a:spcAft>
                <a:spcPts val="600"/>
              </a:spcAft>
              <a:buNone/>
            </a:pPr>
            <a:endParaRPr lang="en-US" sz="2400" b="1" dirty="0" smtClean="0">
              <a:latin typeface="Times New Roman" pitchFamily="18" charset="0"/>
              <a:cs typeface="Times New Roman" pitchFamily="18" charset="0"/>
            </a:endParaRPr>
          </a:p>
          <a:p>
            <a:pPr marL="800100" indent="-457200" algn="just">
              <a:spcAft>
                <a:spcPts val="1200"/>
              </a:spcAft>
              <a:buNone/>
            </a:pPr>
            <a:endParaRPr lang="en-US" sz="2000" b="1" dirty="0" smtClean="0">
              <a:latin typeface="Times New Roman" pitchFamily="18" charset="0"/>
              <a:cs typeface="Times New Roman" pitchFamily="18" charset="0"/>
            </a:endParaRPr>
          </a:p>
          <a:p>
            <a:pPr marL="800100" indent="-457200" algn="just">
              <a:spcAft>
                <a:spcPts val="1200"/>
              </a:spcAft>
            </a:pPr>
            <a:endParaRPr 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1326118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u="sng" dirty="0" smtClean="0">
                <a:latin typeface="Times New Roman" pitchFamily="18" charset="0"/>
                <a:cs typeface="Times New Roman" pitchFamily="18" charset="0"/>
              </a:rPr>
              <a:t>ANNUITIES – FUNDING PERIODIC PAYMENTS</a:t>
            </a:r>
            <a:endParaRPr lang="en-US" sz="2800" b="1" u="sng"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95400"/>
            <a:ext cx="8229600" cy="5181600"/>
          </a:xfrm>
        </p:spPr>
        <p:txBody>
          <a:bodyPr>
            <a:normAutofit/>
          </a:bodyPr>
          <a:lstStyle/>
          <a:p>
            <a:pPr marL="347472" indent="0">
              <a:spcBef>
                <a:spcPts val="600"/>
              </a:spcBef>
              <a:spcAft>
                <a:spcPts val="600"/>
              </a:spcAft>
              <a:buNone/>
            </a:pPr>
            <a:r>
              <a:rPr lang="en-US" sz="2000" b="1" dirty="0" smtClean="0">
                <a:latin typeface="Times New Roman" pitchFamily="18" charset="0"/>
                <a:cs typeface="Times New Roman" pitchFamily="18" charset="0"/>
              </a:rPr>
              <a:t>Periodic payments are funded by an annuity (or annuities) issued by a life insurance company (or companies).</a:t>
            </a:r>
          </a:p>
          <a:p>
            <a:pPr marL="800100" indent="-457200">
              <a:spcBef>
                <a:spcPts val="600"/>
              </a:spcBef>
              <a:spcAft>
                <a:spcPts val="600"/>
              </a:spcAft>
            </a:pPr>
            <a:r>
              <a:rPr lang="en-US" sz="1600" dirty="0" smtClean="0">
                <a:latin typeface="Times New Roman" pitchFamily="18" charset="0"/>
                <a:cs typeface="Times New Roman" pitchFamily="18" charset="0"/>
              </a:rPr>
              <a:t>In order to be tax-advantaged, the money used to purchase the annuity must flow directly from the Defendant to the life insurance company – it cannot pass through the hands of the claimant or her attorney.</a:t>
            </a:r>
            <a:endParaRPr lang="en-US" sz="1600" dirty="0" smtClean="0">
              <a:latin typeface="Times New Roman"/>
              <a:cs typeface="Times New Roman"/>
            </a:endParaRPr>
          </a:p>
          <a:p>
            <a:pPr marL="800100" indent="-457200">
              <a:spcBef>
                <a:spcPts val="600"/>
              </a:spcBef>
              <a:spcAft>
                <a:spcPts val="600"/>
              </a:spcAft>
            </a:pPr>
            <a:r>
              <a:rPr lang="en-US" sz="1600" dirty="0" smtClean="0">
                <a:latin typeface="Times New Roman" pitchFamily="18" charset="0"/>
                <a:cs typeface="Times New Roman" pitchFamily="18" charset="0"/>
              </a:rPr>
              <a:t>The life insurance company is contractually obligated to make the predetermined periodic payments on the predetermined dates.</a:t>
            </a:r>
          </a:p>
          <a:p>
            <a:pPr marL="347472" indent="0">
              <a:spcBef>
                <a:spcPts val="600"/>
              </a:spcBef>
              <a:spcAft>
                <a:spcPts val="600"/>
              </a:spcAft>
              <a:buNone/>
            </a:pPr>
            <a:r>
              <a:rPr lang="en-US" sz="2000" b="1" dirty="0" smtClean="0">
                <a:latin typeface="Times New Roman"/>
                <a:cs typeface="Times New Roman"/>
              </a:rPr>
              <a:t>Although the Defendant funds the annuity, it does not own the annuity.</a:t>
            </a:r>
          </a:p>
          <a:p>
            <a:pPr marL="800100" lvl="0" indent="-457200">
              <a:spcBef>
                <a:spcPts val="600"/>
              </a:spcBef>
              <a:spcAft>
                <a:spcPts val="600"/>
              </a:spcAft>
            </a:pPr>
            <a:r>
              <a:rPr lang="en-US" sz="1600" dirty="0" smtClean="0">
                <a:solidFill>
                  <a:prstClr val="black"/>
                </a:solidFill>
                <a:latin typeface="Times New Roman" pitchFamily="18" charset="0"/>
                <a:cs typeface="Times New Roman" pitchFamily="18" charset="0"/>
              </a:rPr>
              <a:t>Simultaneous with the funding of the annuity, the Defendant assigns ownership and all obligations to make future payments to an Assignment Company (an affiliate of the life insurance company that issued the annuity).</a:t>
            </a:r>
          </a:p>
          <a:p>
            <a:pPr marL="800100" lvl="0" indent="-457200">
              <a:spcBef>
                <a:spcPts val="600"/>
              </a:spcBef>
              <a:spcAft>
                <a:spcPts val="600"/>
              </a:spcAft>
            </a:pPr>
            <a:r>
              <a:rPr lang="en-US" sz="1600" dirty="0" smtClean="0">
                <a:solidFill>
                  <a:prstClr val="black"/>
                </a:solidFill>
                <a:latin typeface="Times New Roman" pitchFamily="18" charset="0"/>
                <a:cs typeface="Times New Roman" pitchFamily="18" charset="0"/>
              </a:rPr>
              <a:t>Upon executing a valid Settlement Agreement and all assignment documents, the Defendant retains no liability or obligation with regard to the future periodic payments.</a:t>
            </a:r>
          </a:p>
          <a:p>
            <a:pPr marL="800100" lvl="0" indent="-457200">
              <a:spcBef>
                <a:spcPts val="600"/>
              </a:spcBef>
              <a:spcAft>
                <a:spcPts val="600"/>
              </a:spcAft>
            </a:pPr>
            <a:r>
              <a:rPr lang="en-US" sz="1600" dirty="0" smtClean="0">
                <a:solidFill>
                  <a:prstClr val="black"/>
                </a:solidFill>
                <a:latin typeface="Times New Roman" pitchFamily="18" charset="0"/>
                <a:cs typeface="Times New Roman" pitchFamily="18" charset="0"/>
              </a:rPr>
              <a:t>A structured settlement is a </a:t>
            </a:r>
            <a:r>
              <a:rPr lang="en-US" sz="1600" b="1" dirty="0" smtClean="0">
                <a:solidFill>
                  <a:prstClr val="black"/>
                </a:solidFill>
                <a:latin typeface="Times New Roman" pitchFamily="18" charset="0"/>
                <a:cs typeface="Times New Roman" pitchFamily="18" charset="0"/>
              </a:rPr>
              <a:t>final </a:t>
            </a:r>
            <a:r>
              <a:rPr lang="en-US" sz="1600" dirty="0" smtClean="0">
                <a:solidFill>
                  <a:prstClr val="black"/>
                </a:solidFill>
                <a:latin typeface="Times New Roman" pitchFamily="18" charset="0"/>
                <a:cs typeface="Times New Roman" pitchFamily="18" charset="0"/>
              </a:rPr>
              <a:t>settlement.</a:t>
            </a:r>
          </a:p>
          <a:p>
            <a:pPr marL="800100" lvl="0" indent="-457200" algn="just">
              <a:spcBef>
                <a:spcPts val="600"/>
              </a:spcBef>
              <a:spcAft>
                <a:spcPts val="600"/>
              </a:spcAft>
            </a:pPr>
            <a:endParaRPr lang="en-US" sz="2000" dirty="0" smtClean="0">
              <a:solidFill>
                <a:prstClr val="black"/>
              </a:solidFill>
              <a:latin typeface="Times New Roman" pitchFamily="18" charset="0"/>
              <a:cs typeface="Times New Roman" pitchFamily="18" charset="0"/>
            </a:endParaRPr>
          </a:p>
          <a:p>
            <a:pPr marL="800100" indent="-457200" algn="just">
              <a:spcBef>
                <a:spcPts val="600"/>
              </a:spcBef>
              <a:spcAft>
                <a:spcPts val="600"/>
              </a:spcAft>
              <a:buNone/>
            </a:pPr>
            <a:endParaRPr lang="en-US" sz="2400" b="1" dirty="0" smtClean="0">
              <a:latin typeface="Times New Roman" pitchFamily="18" charset="0"/>
              <a:cs typeface="Times New Roman" pitchFamily="18" charset="0"/>
            </a:endParaRPr>
          </a:p>
          <a:p>
            <a:pPr marL="800100" indent="-457200" algn="just">
              <a:spcAft>
                <a:spcPts val="1200"/>
              </a:spcAft>
              <a:buNone/>
            </a:pPr>
            <a:endParaRPr lang="en-US" sz="2000" b="1" dirty="0" smtClean="0">
              <a:latin typeface="Times New Roman" pitchFamily="18" charset="0"/>
              <a:cs typeface="Times New Roman" pitchFamily="18" charset="0"/>
            </a:endParaRPr>
          </a:p>
          <a:p>
            <a:pPr marL="800100" indent="-457200" algn="just">
              <a:spcAft>
                <a:spcPts val="1200"/>
              </a:spcAft>
            </a:pPr>
            <a:endParaRPr 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8660206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u="sng" dirty="0" smtClean="0">
                <a:latin typeface="Times New Roman" pitchFamily="18" charset="0"/>
                <a:cs typeface="Times New Roman" pitchFamily="18" charset="0"/>
              </a:rPr>
              <a:t>TAX TREATMENT</a:t>
            </a:r>
            <a:endParaRPr lang="en-US" sz="2800" b="1" u="sng" dirty="0">
              <a:latin typeface="Times New Roman" pitchFamily="18" charset="0"/>
              <a:cs typeface="Times New Roman" pitchFamily="18" charset="0"/>
            </a:endParaRPr>
          </a:p>
        </p:txBody>
      </p:sp>
      <p:sp>
        <p:nvSpPr>
          <p:cNvPr id="4" name="Content Placeholder 3"/>
          <p:cNvSpPr>
            <a:spLocks noGrp="1"/>
          </p:cNvSpPr>
          <p:nvPr>
            <p:ph idx="1"/>
          </p:nvPr>
        </p:nvSpPr>
        <p:spPr>
          <a:xfrm>
            <a:off x="457200" y="1447800"/>
            <a:ext cx="8229600" cy="4724400"/>
          </a:xfrm>
        </p:spPr>
        <p:txBody>
          <a:bodyPr>
            <a:normAutofit/>
          </a:bodyPr>
          <a:lstStyle/>
          <a:p>
            <a:pPr>
              <a:spcAft>
                <a:spcPts val="600"/>
              </a:spcAft>
              <a:buNone/>
            </a:pPr>
            <a:r>
              <a:rPr lang="en-US" sz="2000" b="1" u="sng" dirty="0" smtClean="0">
                <a:latin typeface="Times New Roman" pitchFamily="18" charset="0"/>
                <a:cs typeface="Times New Roman" pitchFamily="18" charset="0"/>
              </a:rPr>
              <a:t>Internal Revenue Code </a:t>
            </a:r>
            <a:r>
              <a:rPr lang="en-US" sz="2000" b="1" u="sng" dirty="0" smtClean="0">
                <a:latin typeface="Times New Roman"/>
                <a:cs typeface="Times New Roman"/>
              </a:rPr>
              <a:t>§ 104(a)(2)</a:t>
            </a:r>
            <a:r>
              <a:rPr lang="en-US" sz="2000" b="1" dirty="0" smtClean="0">
                <a:latin typeface="Times New Roman"/>
                <a:cs typeface="Times New Roman"/>
              </a:rPr>
              <a:t>:</a:t>
            </a:r>
          </a:p>
          <a:p>
            <a:pPr>
              <a:spcBef>
                <a:spcPts val="600"/>
              </a:spcBef>
              <a:spcAft>
                <a:spcPts val="600"/>
              </a:spcAft>
            </a:pPr>
            <a:r>
              <a:rPr lang="en-US" sz="1800" dirty="0" smtClean="0">
                <a:latin typeface="Times New Roman"/>
                <a:cs typeface="Times New Roman"/>
              </a:rPr>
              <a:t>Excludes from taxable income any damages “received (whether by suit or agreement and </a:t>
            </a:r>
            <a:r>
              <a:rPr lang="en-US" sz="1800" b="1" dirty="0" smtClean="0">
                <a:latin typeface="Times New Roman"/>
                <a:cs typeface="Times New Roman"/>
              </a:rPr>
              <a:t>whether as lump sums or as periodic payments</a:t>
            </a:r>
            <a:r>
              <a:rPr lang="en-US" sz="1800" dirty="0" smtClean="0">
                <a:latin typeface="Times New Roman"/>
                <a:cs typeface="Times New Roman"/>
              </a:rPr>
              <a:t>) on account of </a:t>
            </a:r>
            <a:r>
              <a:rPr lang="en-US" sz="1800" b="1" dirty="0" smtClean="0">
                <a:latin typeface="Times New Roman"/>
                <a:cs typeface="Times New Roman"/>
              </a:rPr>
              <a:t>personal physical injuries</a:t>
            </a:r>
            <a:r>
              <a:rPr lang="en-US" sz="1800" dirty="0" smtClean="0">
                <a:latin typeface="Times New Roman"/>
                <a:cs typeface="Times New Roman"/>
              </a:rPr>
              <a:t>.”</a:t>
            </a:r>
          </a:p>
          <a:p>
            <a:pPr>
              <a:spcBef>
                <a:spcPts val="600"/>
              </a:spcBef>
              <a:spcAft>
                <a:spcPts val="600"/>
              </a:spcAft>
            </a:pPr>
            <a:r>
              <a:rPr lang="en-US" sz="1800" dirty="0" smtClean="0">
                <a:latin typeface="Times New Roman" pitchFamily="18" charset="0"/>
                <a:cs typeface="Times New Roman" pitchFamily="18" charset="0"/>
              </a:rPr>
              <a:t>This statute, along with certain regulations and revenue rulings, establish that all periodic payments made pursuant to a structured settlement are tax-free.  Each periodic payment is deemed to be a further installment of the original settlement.</a:t>
            </a:r>
          </a:p>
          <a:p>
            <a:pPr>
              <a:spcBef>
                <a:spcPts val="600"/>
              </a:spcBef>
              <a:spcAft>
                <a:spcPts val="600"/>
              </a:spcAft>
            </a:pPr>
            <a:r>
              <a:rPr lang="en-US" sz="1800" dirty="0" smtClean="0">
                <a:latin typeface="Times New Roman" pitchFamily="18" charset="0"/>
                <a:cs typeface="Times New Roman" pitchFamily="18" charset="0"/>
              </a:rPr>
              <a:t>This statute and the regulations promulgated thereunder also establish that the Defendant </a:t>
            </a:r>
            <a:r>
              <a:rPr lang="en-US" sz="1800" u="sng" dirty="0" smtClean="0">
                <a:latin typeface="Times New Roman" pitchFamily="18" charset="0"/>
                <a:cs typeface="Times New Roman" pitchFamily="18" charset="0"/>
              </a:rPr>
              <a:t>must</a:t>
            </a:r>
            <a:r>
              <a:rPr lang="en-US" sz="1800" dirty="0" smtClean="0">
                <a:latin typeface="Times New Roman" pitchFamily="18" charset="0"/>
                <a:cs typeface="Times New Roman" pitchFamily="18" charset="0"/>
              </a:rPr>
              <a:t> be the party to purchase the annuity.  If the Plaintiff purchases the annuity, or is in actual or constructive receipt of the annuity funding prior to its purchase, then the return on the annuity is taxable.</a:t>
            </a:r>
          </a:p>
          <a:p>
            <a:pPr>
              <a:spcBef>
                <a:spcPts val="600"/>
              </a:spcBef>
              <a:spcAft>
                <a:spcPts val="600"/>
              </a:spcAft>
            </a:pPr>
            <a:r>
              <a:rPr lang="en-US" sz="1800" dirty="0" smtClean="0">
                <a:latin typeface="Times New Roman" pitchFamily="18" charset="0"/>
                <a:cs typeface="Times New Roman" pitchFamily="18" charset="0"/>
              </a:rPr>
              <a:t>The primary purpose of these regulations is to promote structured settlements as a way to provide for the long-term care of injured individuals.</a:t>
            </a:r>
          </a:p>
          <a:p>
            <a:pPr algn="just">
              <a:buNone/>
            </a:pP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6000853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u="sng" dirty="0" smtClean="0">
                <a:latin typeface="Times New Roman" pitchFamily="18" charset="0"/>
                <a:cs typeface="Times New Roman" pitchFamily="18" charset="0"/>
              </a:rPr>
              <a:t>TAX TREATMENT</a:t>
            </a:r>
            <a:endParaRPr lang="en-US" sz="2800" b="1" u="sng" dirty="0">
              <a:latin typeface="Times New Roman" pitchFamily="18" charset="0"/>
              <a:cs typeface="Times New Roman" pitchFamily="18" charset="0"/>
            </a:endParaRPr>
          </a:p>
        </p:txBody>
      </p:sp>
      <p:sp>
        <p:nvSpPr>
          <p:cNvPr id="4" name="Content Placeholder 3"/>
          <p:cNvSpPr>
            <a:spLocks noGrp="1"/>
          </p:cNvSpPr>
          <p:nvPr>
            <p:ph idx="1"/>
          </p:nvPr>
        </p:nvSpPr>
        <p:spPr>
          <a:xfrm>
            <a:off x="457200" y="1447800"/>
            <a:ext cx="8229600" cy="4572000"/>
          </a:xfrm>
        </p:spPr>
        <p:txBody>
          <a:bodyPr>
            <a:normAutofit/>
          </a:bodyPr>
          <a:lstStyle/>
          <a:p>
            <a:pPr algn="just">
              <a:spcAft>
                <a:spcPts val="600"/>
              </a:spcAft>
              <a:buNone/>
            </a:pPr>
            <a:r>
              <a:rPr lang="en-US" sz="2000" b="1" u="sng" dirty="0" smtClean="0">
                <a:latin typeface="Times New Roman" pitchFamily="18" charset="0"/>
                <a:cs typeface="Times New Roman" pitchFamily="18" charset="0"/>
              </a:rPr>
              <a:t>Internal Revenue Code </a:t>
            </a:r>
            <a:r>
              <a:rPr lang="en-US" sz="2000" b="1" u="sng" dirty="0" smtClean="0">
                <a:latin typeface="Times New Roman"/>
                <a:cs typeface="Times New Roman"/>
              </a:rPr>
              <a:t>§ 130</a:t>
            </a:r>
            <a:r>
              <a:rPr lang="en-US" sz="2000" b="1" dirty="0" smtClean="0">
                <a:latin typeface="Times New Roman"/>
                <a:cs typeface="Times New Roman"/>
              </a:rPr>
              <a:t>:</a:t>
            </a:r>
          </a:p>
          <a:p>
            <a:pPr>
              <a:spcAft>
                <a:spcPts val="600"/>
              </a:spcAft>
            </a:pPr>
            <a:r>
              <a:rPr lang="en-US" sz="1800" dirty="0" smtClean="0">
                <a:latin typeface="Times New Roman"/>
                <a:cs typeface="Times New Roman"/>
              </a:rPr>
              <a:t>Allows the Defendant to irrevocably assign all periodic payment obligations to an Assignee which, as a matter of practice, is an affiliate of the life insurance company that issued the annuity.</a:t>
            </a:r>
          </a:p>
          <a:p>
            <a:pPr>
              <a:spcAft>
                <a:spcPts val="600"/>
              </a:spcAft>
            </a:pPr>
            <a:r>
              <a:rPr lang="en-US" sz="1800" dirty="0" smtClean="0">
                <a:latin typeface="Times New Roman"/>
                <a:cs typeface="Times New Roman"/>
              </a:rPr>
              <a:t>Prior to the enactment of this statute, Defendants who purchased structured settlement annuities for Plaintiffs were required to hold them.  This created accounting problems and raised the specter of contingent liability should the insurance company default on annuity payments.  The statute was passed to remedy these issues and encourage structured settlements.</a:t>
            </a:r>
          </a:p>
          <a:p>
            <a:r>
              <a:rPr lang="en-US" sz="1800" dirty="0" smtClean="0">
                <a:latin typeface="Times New Roman"/>
                <a:cs typeface="Times New Roman"/>
              </a:rPr>
              <a:t>When the Defendant makes a “qualified assignment” pursuant to §130, the tax and accounting treatment for the Defendant are exactly the same as a lump sum settlement.</a:t>
            </a:r>
          </a:p>
        </p:txBody>
      </p:sp>
    </p:spTree>
    <p:extLst>
      <p:ext uri="{BB962C8B-B14F-4D97-AF65-F5344CB8AC3E}">
        <p14:creationId xmlns:p14="http://schemas.microsoft.com/office/powerpoint/2010/main" val="624934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a:tailEnd type="triangle" w="lg" len="lg"/>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6973</TotalTime>
  <Words>3988</Words>
  <Application>Microsoft Office PowerPoint</Application>
  <PresentationFormat>On-screen Show (4:3)</PresentationFormat>
  <Paragraphs>455</Paragraphs>
  <Slides>41</Slides>
  <Notes>38</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STRUCTURED SETTLEMENTS AND CPLR ARTICLE 50-A (STRUCTURED JUDGMENTS)</vt:lpstr>
      <vt:lpstr>LUMP SUM V. PERIODIC PAYMENTS</vt:lpstr>
      <vt:lpstr>EASY COME, EASY GO</vt:lpstr>
      <vt:lpstr>PowerPoint Presentation</vt:lpstr>
      <vt:lpstr>PUBLIC POLICY FAVORS STRUCTURED SETTLEMENTS AND JUDGMENTS</vt:lpstr>
      <vt:lpstr>PERIODIC PAYMENTS</vt:lpstr>
      <vt:lpstr>ANNUITIES – FUNDING PERIODIC PAYMENTS</vt:lpstr>
      <vt:lpstr>TAX TREATMENT</vt:lpstr>
      <vt:lpstr>TAX TREATMENT</vt:lpstr>
      <vt:lpstr>PERIODIC PAYMENT PLANS</vt:lpstr>
      <vt:lpstr>PowerPoint Presentation</vt:lpstr>
      <vt:lpstr>PowerPoint Presentation</vt:lpstr>
      <vt:lpstr>BENEFITS TO THE PLAINTIFF</vt:lpstr>
      <vt:lpstr>BENEFITS TO THE PLAINTIFF (CONT)</vt:lpstr>
      <vt:lpstr>WHEN TO CONSIDER A STRUCTURED SETTLEMENT</vt:lpstr>
      <vt:lpstr>WHEN TO CONSIDER A STRUCTURED SETTLEMENT</vt:lpstr>
      <vt:lpstr>BENEFITS OF A STRUCTURED SETTLEMENT (OR JUDGMENT) TO THE DEFENDANT</vt:lpstr>
      <vt:lpstr>FUTURE DAMAGES</vt:lpstr>
      <vt:lpstr>PREDICTING THE FUTURE</vt:lpstr>
      <vt:lpstr>FUTURE DAMAGES</vt:lpstr>
      <vt:lpstr>THE TIME VALUE OF MONEY</vt:lpstr>
      <vt:lpstr>UNDERWRITING AND RATED AGES</vt:lpstr>
      <vt:lpstr>UNDERWRITING AND RATED AGES</vt:lpstr>
      <vt:lpstr>UNDERWRITING AND RATED AGES</vt:lpstr>
      <vt:lpstr>UNDERWRITING AND RATED AGES / PRESENT VALUE OF FUTURE DAMAGES</vt:lpstr>
      <vt:lpstr>UNDERWRITING AND RATED AGES / PRESENT VALUE OF FUTURE DAMAGES</vt:lpstr>
      <vt:lpstr>ARTICLE 50-A -- BACKGROUND</vt:lpstr>
      <vt:lpstr>WHY ARE CLAIM COSTS LOWER? (Two Reasons Are Commonly Given, Only One Is Consistently True)</vt:lpstr>
      <vt:lpstr>BACKGROUND – PART II</vt:lpstr>
      <vt:lpstr>BUT I BECAME A LAWYER TO AVOID MATH!</vt:lpstr>
      <vt:lpstr>OVERVIEW OF ARTICLE 50-A</vt:lpstr>
      <vt:lpstr>OUR HYPOTHETICAL VERDICT</vt:lpstr>
      <vt:lpstr>ARTICLE 50-A CALCULATIONS</vt:lpstr>
      <vt:lpstr>ARTICLE 50-A CALCULATIONS (Cont.)</vt:lpstr>
      <vt:lpstr>ARTICLE 50-A CALCULATIONS (Cont.)</vt:lpstr>
      <vt:lpstr>ARTICLE 50-A CALCULATIONS (Cont.)</vt:lpstr>
      <vt:lpstr>ARTICLE 50-A CALCULATIONS (Cont.)</vt:lpstr>
      <vt:lpstr>SETTLEMENT</vt:lpstr>
      <vt:lpstr>MAXIMIZING SETTLEMENT OFFERS</vt:lpstr>
      <vt:lpstr>CUSTOMIZING OFFERS – A FOCUS ON NEEDS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DAMAGES AND STRUCTURED SETTLEMENTS</dc:title>
  <dc:creator>Todd Kipnes</dc:creator>
  <cp:lastModifiedBy>Todd A. Kipnes</cp:lastModifiedBy>
  <cp:revision>550</cp:revision>
  <cp:lastPrinted>2013-10-24T21:37:26Z</cp:lastPrinted>
  <dcterms:created xsi:type="dcterms:W3CDTF">2009-02-03T01:35:49Z</dcterms:created>
  <dcterms:modified xsi:type="dcterms:W3CDTF">2013-10-24T21:39:35Z</dcterms:modified>
</cp:coreProperties>
</file>